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embeddedFontLst>
    <p:embeddedFont>
      <p:font typeface="MiSans" charset="-122" pitchFamily="34"/>
      <p:regular r:id="rId26"/>
    </p:embeddedFont>
    <p:embeddedFont>
      <p:font typeface="Noto Sans SC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07-d2nf8dp8bjvh7rlj09q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2305" y="2021205"/>
            <a:ext cx="832739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Text-A-HBAR: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82845" y="5498247"/>
            <a:ext cx="2167688" cy="536118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Presented by Ray Munene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60309" y="3485178"/>
            <a:ext cx="8857196" cy="6528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Tokenized Stock Trade via Text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092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Africa’s Mobile-First Token Exchange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1803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vast, untapped market awaits a solution that bridges the gap between mobile accessibility and financial markets.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25654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219204"/>
                </a:lnTo>
                <a:cubicBezTo>
                  <a:pt x="3695700" y="1275314"/>
                  <a:pt x="3650214" y="1320800"/>
                  <a:pt x="35941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203200" y="2768600"/>
            <a:ext cx="379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$45B+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03200" y="3378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Annual Remittances in SSA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0267" y="25654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219204"/>
                </a:lnTo>
                <a:cubicBezTo>
                  <a:pt x="3695700" y="1275314"/>
                  <a:pt x="3650214" y="1320800"/>
                  <a:pt x="35941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8" name="Text 16"/>
          <p:cNvSpPr/>
          <p:nvPr/>
        </p:nvSpPr>
        <p:spPr>
          <a:xfrm>
            <a:off x="4199467" y="2768600"/>
            <a:ext cx="379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$200B+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99467" y="3378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East African Stock Volume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46534" y="2565400"/>
            <a:ext cx="3695700" cy="1320800"/>
          </a:xfrm>
          <a:custGeom>
            <a:avLst/>
            <a:gdLst/>
            <a:ahLst/>
            <a:cxnLst/>
            <a:rect l="l" t="t" r="r" b="b"/>
            <a:pathLst>
              <a:path w="3695700" h="13208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219204"/>
                </a:lnTo>
                <a:cubicBezTo>
                  <a:pt x="3695700" y="1275314"/>
                  <a:pt x="3650214" y="1320800"/>
                  <a:pt x="35941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1" name="Text 19"/>
          <p:cNvSpPr/>
          <p:nvPr/>
        </p:nvSpPr>
        <p:spPr>
          <a:xfrm>
            <a:off x="8195734" y="2768600"/>
            <a:ext cx="379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400M+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195734" y="3378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Potential Investors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54000" y="4292600"/>
            <a:ext cx="11684000" cy="1473200"/>
          </a:xfrm>
          <a:custGeom>
            <a:avLst/>
            <a:gdLst/>
            <a:ahLst/>
            <a:cxnLst/>
            <a:rect l="l" t="t" r="r" b="b"/>
            <a:pathLst>
              <a:path w="11684000" h="1473200">
                <a:moveTo>
                  <a:pt x="101607" y="0"/>
                </a:moveTo>
                <a:lnTo>
                  <a:pt x="11582393" y="0"/>
                </a:lnTo>
                <a:cubicBezTo>
                  <a:pt x="11638509" y="0"/>
                  <a:pt x="11684000" y="45491"/>
                  <a:pt x="11684000" y="101607"/>
                </a:cubicBezTo>
                <a:lnTo>
                  <a:pt x="11684000" y="1371593"/>
                </a:lnTo>
                <a:cubicBezTo>
                  <a:pt x="11684000" y="1427709"/>
                  <a:pt x="11638509" y="1473200"/>
                  <a:pt x="115823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4" name="Text 22"/>
          <p:cNvSpPr/>
          <p:nvPr/>
        </p:nvSpPr>
        <p:spPr>
          <a:xfrm>
            <a:off x="203200" y="44958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Vision &amp; Long-Term Potential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7200" y="4953000"/>
            <a:ext cx="1127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to </a:t>
            </a:r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Uganda, Tanzania, Nigeria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Enable </a:t>
            </a:r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micro-investments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integrate </a:t>
            </a:r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Hedera-based stablecoins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seamless payouts.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&amp; Impact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8382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Hedera Delivers Inclusion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20574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perfect blockchain for financial inclusion, offering a unique combination of speed, cost, and sustainability.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1950" y="3081868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27000"/>
                </a:moveTo>
                <a:lnTo>
                  <a:pt x="14139" y="13891"/>
                </a:lnTo>
                <a:cubicBezTo>
                  <a:pt x="15131" y="5953"/>
                  <a:pt x="21878" y="0"/>
                  <a:pt x="29914" y="0"/>
                </a:cubicBezTo>
                <a:lnTo>
                  <a:pt x="113556" y="0"/>
                </a:lnTo>
                <a:cubicBezTo>
                  <a:pt x="120997" y="0"/>
                  <a:pt x="127000" y="6003"/>
                  <a:pt x="127000" y="13444"/>
                </a:cubicBezTo>
                <a:cubicBezTo>
                  <a:pt x="127000" y="15032"/>
                  <a:pt x="126702" y="16669"/>
                  <a:pt x="126157" y="18157"/>
                </a:cubicBezTo>
                <a:lnTo>
                  <a:pt x="103188" y="79375"/>
                </a:lnTo>
                <a:lnTo>
                  <a:pt x="172293" y="79375"/>
                </a:lnTo>
                <a:cubicBezTo>
                  <a:pt x="182314" y="79375"/>
                  <a:pt x="190500" y="87511"/>
                  <a:pt x="190500" y="97582"/>
                </a:cubicBezTo>
                <a:cubicBezTo>
                  <a:pt x="190500" y="101253"/>
                  <a:pt x="189409" y="104825"/>
                  <a:pt x="187325" y="107851"/>
                </a:cubicBezTo>
                <a:lnTo>
                  <a:pt x="91976" y="247253"/>
                </a:lnTo>
                <a:cubicBezTo>
                  <a:pt x="89049" y="251520"/>
                  <a:pt x="84237" y="254050"/>
                  <a:pt x="79127" y="254050"/>
                </a:cubicBezTo>
                <a:lnTo>
                  <a:pt x="77688" y="254050"/>
                </a:lnTo>
                <a:cubicBezTo>
                  <a:pt x="69900" y="254050"/>
                  <a:pt x="63550" y="247700"/>
                  <a:pt x="63550" y="239911"/>
                </a:cubicBezTo>
                <a:cubicBezTo>
                  <a:pt x="63550" y="238770"/>
                  <a:pt x="63698" y="237629"/>
                  <a:pt x="63996" y="236488"/>
                </a:cubicBezTo>
                <a:lnTo>
                  <a:pt x="87313" y="142875"/>
                </a:lnTo>
                <a:lnTo>
                  <a:pt x="15875" y="142875"/>
                </a:lnTo>
                <a:cubicBezTo>
                  <a:pt x="7094" y="142875"/>
                  <a:pt x="0" y="135781"/>
                  <a:pt x="0" y="12700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5" name="Text 13"/>
          <p:cNvSpPr/>
          <p:nvPr/>
        </p:nvSpPr>
        <p:spPr>
          <a:xfrm>
            <a:off x="812800" y="3073400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Finality: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~3 second transaction time.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0200" y="35898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47625"/>
                </a:moveTo>
                <a:lnTo>
                  <a:pt x="63500" y="39688"/>
                </a:lnTo>
                <a:cubicBezTo>
                  <a:pt x="63500" y="17760"/>
                  <a:pt x="106164" y="0"/>
                  <a:pt x="158750" y="0"/>
                </a:cubicBezTo>
                <a:cubicBezTo>
                  <a:pt x="211336" y="0"/>
                  <a:pt x="254000" y="17760"/>
                  <a:pt x="254000" y="39688"/>
                </a:cubicBezTo>
                <a:lnTo>
                  <a:pt x="254000" y="47625"/>
                </a:lnTo>
                <a:cubicBezTo>
                  <a:pt x="254000" y="62805"/>
                  <a:pt x="233511" y="76002"/>
                  <a:pt x="203398" y="82699"/>
                </a:cubicBezTo>
                <a:cubicBezTo>
                  <a:pt x="202208" y="81310"/>
                  <a:pt x="200968" y="79970"/>
                  <a:pt x="199727" y="78730"/>
                </a:cubicBezTo>
                <a:cubicBezTo>
                  <a:pt x="192038" y="71140"/>
                  <a:pt x="182116" y="65385"/>
                  <a:pt x="171748" y="61119"/>
                </a:cubicBezTo>
                <a:cubicBezTo>
                  <a:pt x="150961" y="52437"/>
                  <a:pt x="123875" y="47675"/>
                  <a:pt x="95250" y="47675"/>
                </a:cubicBezTo>
                <a:cubicBezTo>
                  <a:pt x="84386" y="47675"/>
                  <a:pt x="73769" y="48369"/>
                  <a:pt x="63599" y="49709"/>
                </a:cubicBezTo>
                <a:cubicBezTo>
                  <a:pt x="63500" y="49064"/>
                  <a:pt x="63500" y="48369"/>
                  <a:pt x="63500" y="47675"/>
                </a:cubicBezTo>
                <a:close/>
                <a:moveTo>
                  <a:pt x="214313" y="175121"/>
                </a:moveTo>
                <a:lnTo>
                  <a:pt x="214313" y="152202"/>
                </a:lnTo>
                <a:cubicBezTo>
                  <a:pt x="221804" y="150267"/>
                  <a:pt x="228848" y="147985"/>
                  <a:pt x="235248" y="145306"/>
                </a:cubicBezTo>
                <a:cubicBezTo>
                  <a:pt x="241796" y="142577"/>
                  <a:pt x="248196" y="139254"/>
                  <a:pt x="254000" y="135235"/>
                </a:cubicBezTo>
                <a:lnTo>
                  <a:pt x="254000" y="142875"/>
                </a:lnTo>
                <a:cubicBezTo>
                  <a:pt x="254000" y="156170"/>
                  <a:pt x="238373" y="167928"/>
                  <a:pt x="214313" y="175121"/>
                </a:cubicBezTo>
                <a:close/>
                <a:moveTo>
                  <a:pt x="214313" y="127496"/>
                </a:moveTo>
                <a:lnTo>
                  <a:pt x="214313" y="111125"/>
                </a:lnTo>
                <a:cubicBezTo>
                  <a:pt x="214313" y="108893"/>
                  <a:pt x="214114" y="106759"/>
                  <a:pt x="213816" y="104676"/>
                </a:cubicBezTo>
                <a:cubicBezTo>
                  <a:pt x="221506" y="102741"/>
                  <a:pt x="228699" y="100409"/>
                  <a:pt x="235248" y="97631"/>
                </a:cubicBezTo>
                <a:cubicBezTo>
                  <a:pt x="241796" y="94853"/>
                  <a:pt x="248196" y="91579"/>
                  <a:pt x="254000" y="87561"/>
                </a:cubicBezTo>
                <a:lnTo>
                  <a:pt x="254000" y="95200"/>
                </a:lnTo>
                <a:cubicBezTo>
                  <a:pt x="254000" y="108496"/>
                  <a:pt x="238373" y="120253"/>
                  <a:pt x="214313" y="127446"/>
                </a:cubicBezTo>
                <a:close/>
                <a:moveTo>
                  <a:pt x="0" y="119063"/>
                </a:moveTo>
                <a:lnTo>
                  <a:pt x="0" y="111125"/>
                </a:lnTo>
                <a:cubicBezTo>
                  <a:pt x="0" y="89198"/>
                  <a:pt x="42664" y="71438"/>
                  <a:pt x="95250" y="71438"/>
                </a:cubicBezTo>
                <a:cubicBezTo>
                  <a:pt x="147836" y="71438"/>
                  <a:pt x="190500" y="89198"/>
                  <a:pt x="190500" y="111125"/>
                </a:cubicBezTo>
                <a:lnTo>
                  <a:pt x="190500" y="119063"/>
                </a:lnTo>
                <a:cubicBezTo>
                  <a:pt x="190500" y="140990"/>
                  <a:pt x="147836" y="158750"/>
                  <a:pt x="95250" y="158750"/>
                </a:cubicBezTo>
                <a:cubicBezTo>
                  <a:pt x="42664" y="158750"/>
                  <a:pt x="0" y="140990"/>
                  <a:pt x="0" y="119063"/>
                </a:cubicBezTo>
                <a:close/>
                <a:moveTo>
                  <a:pt x="190500" y="166688"/>
                </a:moveTo>
                <a:cubicBezTo>
                  <a:pt x="190500" y="188615"/>
                  <a:pt x="147836" y="206375"/>
                  <a:pt x="95250" y="206375"/>
                </a:cubicBezTo>
                <a:cubicBezTo>
                  <a:pt x="42664" y="206375"/>
                  <a:pt x="0" y="188615"/>
                  <a:pt x="0" y="166688"/>
                </a:cubicBezTo>
                <a:lnTo>
                  <a:pt x="0" y="159048"/>
                </a:lnTo>
                <a:cubicBezTo>
                  <a:pt x="5755" y="163066"/>
                  <a:pt x="12154" y="166340"/>
                  <a:pt x="18752" y="169118"/>
                </a:cubicBezTo>
                <a:cubicBezTo>
                  <a:pt x="39539" y="177800"/>
                  <a:pt x="66625" y="182563"/>
                  <a:pt x="95250" y="182563"/>
                </a:cubicBezTo>
                <a:cubicBezTo>
                  <a:pt x="123875" y="182563"/>
                  <a:pt x="150961" y="177750"/>
                  <a:pt x="171748" y="169118"/>
                </a:cubicBezTo>
                <a:cubicBezTo>
                  <a:pt x="178296" y="166390"/>
                  <a:pt x="184696" y="163066"/>
                  <a:pt x="190500" y="159048"/>
                </a:cubicBezTo>
                <a:lnTo>
                  <a:pt x="190500" y="166688"/>
                </a:lnTo>
                <a:close/>
                <a:moveTo>
                  <a:pt x="190500" y="206673"/>
                </a:moveTo>
                <a:lnTo>
                  <a:pt x="190500" y="214313"/>
                </a:lnTo>
                <a:cubicBezTo>
                  <a:pt x="190500" y="236240"/>
                  <a:pt x="147836" y="254000"/>
                  <a:pt x="95250" y="254000"/>
                </a:cubicBezTo>
                <a:cubicBezTo>
                  <a:pt x="42664" y="254000"/>
                  <a:pt x="0" y="236240"/>
                  <a:pt x="0" y="214313"/>
                </a:cubicBezTo>
                <a:lnTo>
                  <a:pt x="0" y="206673"/>
                </a:lnTo>
                <a:cubicBezTo>
                  <a:pt x="5755" y="210691"/>
                  <a:pt x="12154" y="213965"/>
                  <a:pt x="18752" y="216743"/>
                </a:cubicBezTo>
                <a:cubicBezTo>
                  <a:pt x="39539" y="225425"/>
                  <a:pt x="66625" y="230188"/>
                  <a:pt x="95250" y="230188"/>
                </a:cubicBezTo>
                <a:cubicBezTo>
                  <a:pt x="123875" y="230188"/>
                  <a:pt x="150961" y="225375"/>
                  <a:pt x="171748" y="216743"/>
                </a:cubicBezTo>
                <a:cubicBezTo>
                  <a:pt x="178296" y="214015"/>
                  <a:pt x="184696" y="210691"/>
                  <a:pt x="190500" y="206673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7" name="Text 15"/>
          <p:cNvSpPr/>
          <p:nvPr/>
        </p:nvSpPr>
        <p:spPr>
          <a:xfrm>
            <a:off x="812800" y="35814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Fees: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Fraction-of-a-cent transaction costs.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3718" y="42502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3809" y="3324"/>
                </a:moveTo>
                <a:cubicBezTo>
                  <a:pt x="236984" y="298"/>
                  <a:pt x="241598" y="-794"/>
                  <a:pt x="245864" y="595"/>
                </a:cubicBezTo>
                <a:cubicBezTo>
                  <a:pt x="250726" y="2232"/>
                  <a:pt x="254000" y="6796"/>
                  <a:pt x="254000" y="11906"/>
                </a:cubicBezTo>
                <a:lnTo>
                  <a:pt x="254000" y="104626"/>
                </a:lnTo>
                <a:cubicBezTo>
                  <a:pt x="254000" y="169714"/>
                  <a:pt x="200372" y="222250"/>
                  <a:pt x="135533" y="222250"/>
                </a:cubicBezTo>
                <a:cubicBezTo>
                  <a:pt x="97334" y="222250"/>
                  <a:pt x="64393" y="197693"/>
                  <a:pt x="52437" y="163364"/>
                </a:cubicBezTo>
                <a:cubicBezTo>
                  <a:pt x="34875" y="178643"/>
                  <a:pt x="23812" y="201116"/>
                  <a:pt x="23812" y="226219"/>
                </a:cubicBezTo>
                <a:cubicBezTo>
                  <a:pt x="23812" y="232817"/>
                  <a:pt x="18504" y="238125"/>
                  <a:pt x="11906" y="238125"/>
                </a:cubicBezTo>
                <a:cubicBezTo>
                  <a:pt x="5308" y="238125"/>
                  <a:pt x="0" y="232817"/>
                  <a:pt x="0" y="226219"/>
                </a:cubicBezTo>
                <a:cubicBezTo>
                  <a:pt x="0" y="189061"/>
                  <a:pt x="18951" y="156319"/>
                  <a:pt x="47675" y="137071"/>
                </a:cubicBezTo>
                <a:cubicBezTo>
                  <a:pt x="65187" y="125363"/>
                  <a:pt x="86072" y="119063"/>
                  <a:pt x="107156" y="119063"/>
                </a:cubicBezTo>
                <a:lnTo>
                  <a:pt x="146844" y="119063"/>
                </a:lnTo>
                <a:cubicBezTo>
                  <a:pt x="153442" y="119063"/>
                  <a:pt x="158750" y="113754"/>
                  <a:pt x="158750" y="107156"/>
                </a:cubicBezTo>
                <a:cubicBezTo>
                  <a:pt x="158750" y="100558"/>
                  <a:pt x="153442" y="95250"/>
                  <a:pt x="146844" y="95250"/>
                </a:cubicBezTo>
                <a:lnTo>
                  <a:pt x="107156" y="95250"/>
                </a:lnTo>
                <a:cubicBezTo>
                  <a:pt x="87461" y="95250"/>
                  <a:pt x="68808" y="99616"/>
                  <a:pt x="52090" y="107404"/>
                </a:cubicBezTo>
                <a:cubicBezTo>
                  <a:pt x="63649" y="72678"/>
                  <a:pt x="96341" y="47625"/>
                  <a:pt x="134938" y="47625"/>
                </a:cubicBezTo>
                <a:cubicBezTo>
                  <a:pt x="167878" y="47625"/>
                  <a:pt x="192385" y="36661"/>
                  <a:pt x="208707" y="25797"/>
                </a:cubicBezTo>
                <a:cubicBezTo>
                  <a:pt x="218232" y="19447"/>
                  <a:pt x="226318" y="11857"/>
                  <a:pt x="233859" y="3324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Text 17"/>
          <p:cNvSpPr/>
          <p:nvPr/>
        </p:nvSpPr>
        <p:spPr>
          <a:xfrm>
            <a:off x="799835" y="4089400"/>
            <a:ext cx="5092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Carbon-Negative: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Environmentally sustainable consensus.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4325" y="49106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47625" y="0"/>
                </a:moveTo>
                <a:cubicBezTo>
                  <a:pt x="30113" y="0"/>
                  <a:pt x="15875" y="14238"/>
                  <a:pt x="15875" y="31750"/>
                </a:cubicBezTo>
                <a:lnTo>
                  <a:pt x="15875" y="222250"/>
                </a:lnTo>
                <a:cubicBezTo>
                  <a:pt x="15875" y="239762"/>
                  <a:pt x="30113" y="254000"/>
                  <a:pt x="47625" y="254000"/>
                </a:cubicBezTo>
                <a:lnTo>
                  <a:pt x="147439" y="254000"/>
                </a:lnTo>
                <a:cubicBezTo>
                  <a:pt x="141238" y="246707"/>
                  <a:pt x="135930" y="238720"/>
                  <a:pt x="131663" y="230188"/>
                </a:cubicBezTo>
                <a:lnTo>
                  <a:pt x="87263" y="230188"/>
                </a:lnTo>
                <a:lnTo>
                  <a:pt x="87263" y="190500"/>
                </a:lnTo>
                <a:cubicBezTo>
                  <a:pt x="87263" y="181719"/>
                  <a:pt x="94357" y="174625"/>
                  <a:pt x="103138" y="174625"/>
                </a:cubicBezTo>
                <a:lnTo>
                  <a:pt x="119013" y="174625"/>
                </a:lnTo>
                <a:lnTo>
                  <a:pt x="119013" y="161379"/>
                </a:lnTo>
                <a:cubicBezTo>
                  <a:pt x="119013" y="152400"/>
                  <a:pt x="122039" y="143917"/>
                  <a:pt x="127248" y="137170"/>
                </a:cubicBezTo>
                <a:cubicBezTo>
                  <a:pt x="127050" y="136475"/>
                  <a:pt x="126950" y="135731"/>
                  <a:pt x="126950" y="134938"/>
                </a:cubicBezTo>
                <a:lnTo>
                  <a:pt x="126950" y="119063"/>
                </a:lnTo>
                <a:cubicBezTo>
                  <a:pt x="126950" y="114697"/>
                  <a:pt x="130522" y="111125"/>
                  <a:pt x="134888" y="111125"/>
                </a:cubicBezTo>
                <a:lnTo>
                  <a:pt x="150763" y="111125"/>
                </a:lnTo>
                <a:cubicBezTo>
                  <a:pt x="155129" y="111125"/>
                  <a:pt x="158700" y="114697"/>
                  <a:pt x="158700" y="119063"/>
                </a:cubicBezTo>
                <a:lnTo>
                  <a:pt x="158700" y="119559"/>
                </a:lnTo>
                <a:lnTo>
                  <a:pt x="201712" y="105221"/>
                </a:lnTo>
                <a:cubicBezTo>
                  <a:pt x="203250" y="104725"/>
                  <a:pt x="204787" y="104329"/>
                  <a:pt x="206325" y="103981"/>
                </a:cubicBezTo>
                <a:lnTo>
                  <a:pt x="206375" y="31750"/>
                </a:lnTo>
                <a:cubicBezTo>
                  <a:pt x="206375" y="14238"/>
                  <a:pt x="192137" y="0"/>
                  <a:pt x="174625" y="0"/>
                </a:cubicBezTo>
                <a:lnTo>
                  <a:pt x="47625" y="0"/>
                </a:lnTo>
                <a:close/>
                <a:moveTo>
                  <a:pt x="63500" y="55563"/>
                </a:moveTo>
                <a:cubicBezTo>
                  <a:pt x="63500" y="51197"/>
                  <a:pt x="67072" y="47625"/>
                  <a:pt x="71438" y="47625"/>
                </a:cubicBezTo>
                <a:lnTo>
                  <a:pt x="87313" y="47625"/>
                </a:lnTo>
                <a:cubicBezTo>
                  <a:pt x="91678" y="47625"/>
                  <a:pt x="95250" y="51197"/>
                  <a:pt x="95250" y="55563"/>
                </a:cubicBezTo>
                <a:lnTo>
                  <a:pt x="95250" y="71438"/>
                </a:lnTo>
                <a:cubicBezTo>
                  <a:pt x="95250" y="75803"/>
                  <a:pt x="91678" y="79375"/>
                  <a:pt x="87313" y="79375"/>
                </a:cubicBezTo>
                <a:lnTo>
                  <a:pt x="71438" y="79375"/>
                </a:lnTo>
                <a:cubicBezTo>
                  <a:pt x="67072" y="79375"/>
                  <a:pt x="63500" y="75803"/>
                  <a:pt x="63500" y="71438"/>
                </a:cubicBezTo>
                <a:lnTo>
                  <a:pt x="63500" y="55563"/>
                </a:lnTo>
                <a:close/>
                <a:moveTo>
                  <a:pt x="134938" y="47625"/>
                </a:moveTo>
                <a:lnTo>
                  <a:pt x="150813" y="47625"/>
                </a:lnTo>
                <a:cubicBezTo>
                  <a:pt x="155178" y="47625"/>
                  <a:pt x="158750" y="51197"/>
                  <a:pt x="158750" y="55563"/>
                </a:cubicBezTo>
                <a:lnTo>
                  <a:pt x="158750" y="71438"/>
                </a:lnTo>
                <a:cubicBezTo>
                  <a:pt x="158750" y="75803"/>
                  <a:pt x="155178" y="79375"/>
                  <a:pt x="150813" y="79375"/>
                </a:cubicBezTo>
                <a:lnTo>
                  <a:pt x="134938" y="79375"/>
                </a:lnTo>
                <a:cubicBezTo>
                  <a:pt x="130572" y="79375"/>
                  <a:pt x="127000" y="75803"/>
                  <a:pt x="127000" y="71438"/>
                </a:cubicBezTo>
                <a:lnTo>
                  <a:pt x="127000" y="55563"/>
                </a:lnTo>
                <a:cubicBezTo>
                  <a:pt x="127000" y="51197"/>
                  <a:pt x="130572" y="47625"/>
                  <a:pt x="134938" y="47625"/>
                </a:cubicBezTo>
                <a:close/>
                <a:moveTo>
                  <a:pt x="63500" y="119063"/>
                </a:moveTo>
                <a:cubicBezTo>
                  <a:pt x="63500" y="114697"/>
                  <a:pt x="67072" y="111125"/>
                  <a:pt x="71438" y="111125"/>
                </a:cubicBezTo>
                <a:lnTo>
                  <a:pt x="87313" y="111125"/>
                </a:lnTo>
                <a:cubicBezTo>
                  <a:pt x="91678" y="111125"/>
                  <a:pt x="95250" y="114697"/>
                  <a:pt x="95250" y="119063"/>
                </a:cubicBezTo>
                <a:lnTo>
                  <a:pt x="95250" y="134938"/>
                </a:lnTo>
                <a:cubicBezTo>
                  <a:pt x="95250" y="139303"/>
                  <a:pt x="91678" y="142875"/>
                  <a:pt x="87313" y="142875"/>
                </a:cubicBezTo>
                <a:lnTo>
                  <a:pt x="71438" y="142875"/>
                </a:lnTo>
                <a:cubicBezTo>
                  <a:pt x="67072" y="142875"/>
                  <a:pt x="63500" y="139303"/>
                  <a:pt x="63500" y="134938"/>
                </a:cubicBezTo>
                <a:lnTo>
                  <a:pt x="63500" y="119063"/>
                </a:lnTo>
                <a:close/>
                <a:moveTo>
                  <a:pt x="220911" y="242342"/>
                </a:moveTo>
                <a:lnTo>
                  <a:pt x="214313" y="245467"/>
                </a:lnTo>
                <a:lnTo>
                  <a:pt x="214313" y="152152"/>
                </a:lnTo>
                <a:lnTo>
                  <a:pt x="261937" y="168027"/>
                </a:lnTo>
                <a:lnTo>
                  <a:pt x="261937" y="177750"/>
                </a:lnTo>
                <a:cubicBezTo>
                  <a:pt x="261937" y="205432"/>
                  <a:pt x="245963" y="230584"/>
                  <a:pt x="220911" y="242391"/>
                </a:cubicBezTo>
                <a:close/>
                <a:moveTo>
                  <a:pt x="209302" y="128736"/>
                </a:moveTo>
                <a:lnTo>
                  <a:pt x="153739" y="147241"/>
                </a:lnTo>
                <a:cubicBezTo>
                  <a:pt x="147241" y="149423"/>
                  <a:pt x="142875" y="155476"/>
                  <a:pt x="142875" y="162322"/>
                </a:cubicBezTo>
                <a:lnTo>
                  <a:pt x="142875" y="177750"/>
                </a:lnTo>
                <a:cubicBezTo>
                  <a:pt x="142875" y="214660"/>
                  <a:pt x="164207" y="248245"/>
                  <a:pt x="197545" y="263922"/>
                </a:cubicBezTo>
                <a:lnTo>
                  <a:pt x="206722" y="268238"/>
                </a:lnTo>
                <a:cubicBezTo>
                  <a:pt x="209104" y="269329"/>
                  <a:pt x="211683" y="269925"/>
                  <a:pt x="214263" y="269925"/>
                </a:cubicBezTo>
                <a:cubicBezTo>
                  <a:pt x="216843" y="269925"/>
                  <a:pt x="219472" y="269329"/>
                  <a:pt x="221804" y="268238"/>
                </a:cubicBezTo>
                <a:lnTo>
                  <a:pt x="230981" y="263922"/>
                </a:lnTo>
                <a:cubicBezTo>
                  <a:pt x="264418" y="248196"/>
                  <a:pt x="285750" y="214610"/>
                  <a:pt x="285750" y="177701"/>
                </a:cubicBezTo>
                <a:lnTo>
                  <a:pt x="285750" y="162272"/>
                </a:lnTo>
                <a:cubicBezTo>
                  <a:pt x="285750" y="155426"/>
                  <a:pt x="281384" y="149374"/>
                  <a:pt x="274886" y="147191"/>
                </a:cubicBezTo>
                <a:lnTo>
                  <a:pt x="219323" y="128687"/>
                </a:lnTo>
                <a:cubicBezTo>
                  <a:pt x="216049" y="127595"/>
                  <a:pt x="212527" y="127595"/>
                  <a:pt x="209302" y="128687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1" name="Text 19"/>
          <p:cNvSpPr/>
          <p:nvPr/>
        </p:nvSpPr>
        <p:spPr>
          <a:xfrm>
            <a:off x="812800" y="4902200"/>
            <a:ext cx="482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 Governance: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Robust and reliable network.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13531" y="55710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40891" y="-645"/>
                </a:moveTo>
                <a:cubicBezTo>
                  <a:pt x="132308" y="-5606"/>
                  <a:pt x="121692" y="-5606"/>
                  <a:pt x="113109" y="-645"/>
                </a:cubicBezTo>
                <a:lnTo>
                  <a:pt x="71338" y="23465"/>
                </a:lnTo>
                <a:cubicBezTo>
                  <a:pt x="62756" y="28426"/>
                  <a:pt x="57448" y="37604"/>
                  <a:pt x="57448" y="47526"/>
                </a:cubicBezTo>
                <a:lnTo>
                  <a:pt x="57448" y="98078"/>
                </a:lnTo>
                <a:lnTo>
                  <a:pt x="13643" y="123379"/>
                </a:lnTo>
                <a:cubicBezTo>
                  <a:pt x="5060" y="128339"/>
                  <a:pt x="-248" y="137517"/>
                  <a:pt x="-248" y="147439"/>
                </a:cubicBezTo>
                <a:lnTo>
                  <a:pt x="-248" y="195709"/>
                </a:lnTo>
                <a:cubicBezTo>
                  <a:pt x="-248" y="205631"/>
                  <a:pt x="5060" y="214809"/>
                  <a:pt x="13643" y="219770"/>
                </a:cubicBezTo>
                <a:lnTo>
                  <a:pt x="55463" y="243880"/>
                </a:lnTo>
                <a:cubicBezTo>
                  <a:pt x="64046" y="248841"/>
                  <a:pt x="74662" y="248841"/>
                  <a:pt x="83245" y="243880"/>
                </a:cubicBezTo>
                <a:lnTo>
                  <a:pt x="127050" y="218579"/>
                </a:lnTo>
                <a:lnTo>
                  <a:pt x="170855" y="243880"/>
                </a:lnTo>
                <a:cubicBezTo>
                  <a:pt x="179437" y="248841"/>
                  <a:pt x="190054" y="248841"/>
                  <a:pt x="198636" y="243880"/>
                </a:cubicBezTo>
                <a:lnTo>
                  <a:pt x="240357" y="219770"/>
                </a:lnTo>
                <a:cubicBezTo>
                  <a:pt x="248940" y="214809"/>
                  <a:pt x="254248" y="205631"/>
                  <a:pt x="254248" y="195709"/>
                </a:cubicBezTo>
                <a:lnTo>
                  <a:pt x="254248" y="147439"/>
                </a:lnTo>
                <a:cubicBezTo>
                  <a:pt x="254248" y="137517"/>
                  <a:pt x="248940" y="128339"/>
                  <a:pt x="240357" y="123379"/>
                </a:cubicBezTo>
                <a:lnTo>
                  <a:pt x="196552" y="98078"/>
                </a:lnTo>
                <a:lnTo>
                  <a:pt x="196552" y="47526"/>
                </a:lnTo>
                <a:cubicBezTo>
                  <a:pt x="196552" y="37604"/>
                  <a:pt x="191244" y="28426"/>
                  <a:pt x="182662" y="23465"/>
                </a:cubicBezTo>
                <a:lnTo>
                  <a:pt x="140891" y="-645"/>
                </a:lnTo>
                <a:close/>
                <a:moveTo>
                  <a:pt x="115094" y="145157"/>
                </a:moveTo>
                <a:lnTo>
                  <a:pt x="115094" y="197991"/>
                </a:lnTo>
                <a:lnTo>
                  <a:pt x="71289" y="223292"/>
                </a:lnTo>
                <a:cubicBezTo>
                  <a:pt x="70693" y="223639"/>
                  <a:pt x="69999" y="223838"/>
                  <a:pt x="69304" y="223838"/>
                </a:cubicBezTo>
                <a:lnTo>
                  <a:pt x="69304" y="171599"/>
                </a:lnTo>
                <a:lnTo>
                  <a:pt x="115094" y="145157"/>
                </a:lnTo>
                <a:close/>
                <a:moveTo>
                  <a:pt x="229890" y="145455"/>
                </a:moveTo>
                <a:cubicBezTo>
                  <a:pt x="230237" y="146050"/>
                  <a:pt x="230436" y="146745"/>
                  <a:pt x="230436" y="147439"/>
                </a:cubicBezTo>
                <a:lnTo>
                  <a:pt x="230436" y="195709"/>
                </a:lnTo>
                <a:cubicBezTo>
                  <a:pt x="230436" y="197148"/>
                  <a:pt x="229691" y="198438"/>
                  <a:pt x="228451" y="199132"/>
                </a:cubicBezTo>
                <a:lnTo>
                  <a:pt x="186630" y="223242"/>
                </a:lnTo>
                <a:cubicBezTo>
                  <a:pt x="186035" y="223589"/>
                  <a:pt x="185341" y="223788"/>
                  <a:pt x="184646" y="223788"/>
                </a:cubicBezTo>
                <a:lnTo>
                  <a:pt x="184646" y="171549"/>
                </a:lnTo>
                <a:lnTo>
                  <a:pt x="229890" y="145455"/>
                </a:lnTo>
                <a:close/>
                <a:moveTo>
                  <a:pt x="172789" y="47526"/>
                </a:moveTo>
                <a:lnTo>
                  <a:pt x="172789" y="98078"/>
                </a:lnTo>
                <a:lnTo>
                  <a:pt x="127000" y="124520"/>
                </a:lnTo>
                <a:lnTo>
                  <a:pt x="127000" y="71686"/>
                </a:lnTo>
                <a:lnTo>
                  <a:pt x="172244" y="45591"/>
                </a:lnTo>
                <a:cubicBezTo>
                  <a:pt x="172591" y="46186"/>
                  <a:pt x="172789" y="46881"/>
                  <a:pt x="172789" y="47575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3" name="Text 21"/>
          <p:cNvSpPr/>
          <p:nvPr/>
        </p:nvSpPr>
        <p:spPr>
          <a:xfrm>
            <a:off x="779595" y="5410200"/>
            <a:ext cx="5118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Native Token Service (HTS):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Ideal for fractional stock tokens.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99200" y="1397000"/>
            <a:ext cx="5638800" cy="4064000"/>
          </a:xfrm>
          <a:custGeom>
            <a:avLst/>
            <a:gdLst/>
            <a:ahLst/>
            <a:cxnLst/>
            <a:rect l="l" t="t" r="r" b="b"/>
            <a:pathLst>
              <a:path w="5638800" h="4064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3962400"/>
                </a:lnTo>
                <a:cubicBezTo>
                  <a:pt x="5638800" y="4018475"/>
                  <a:pt x="5593275" y="4064000"/>
                  <a:pt x="5537200" y="4064000"/>
                </a:cubicBezTo>
                <a:lnTo>
                  <a:pt x="101600" y="4064000"/>
                </a:lnTo>
                <a:cubicBezTo>
                  <a:pt x="45525" y="4064000"/>
                  <a:pt x="0" y="4018475"/>
                  <a:pt x="0" y="3962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pic>
        <p:nvPicPr>
          <p:cNvPr id="25" name="Image 0" descr="https://kimi-img.moonshot.cn/pub/slides/25-10-30-06:27:47-d4199oteik6vijgnkt1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502400" y="1600200"/>
            <a:ext cx="5029200" cy="36576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092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Architecture: Bridging Finance &amp; Web3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1803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layered architecture seamlessly connects traditional SMS infrastructure with modern blockchain technology.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14500" y="2565400"/>
            <a:ext cx="8763000" cy="660400"/>
          </a:xfrm>
          <a:custGeom>
            <a:avLst/>
            <a:gdLst/>
            <a:ahLst/>
            <a:cxnLst/>
            <a:rect l="l" t="t" r="r" b="b"/>
            <a:pathLst>
              <a:path w="8763000" h="6604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558797"/>
                </a:lnTo>
                <a:cubicBezTo>
                  <a:pt x="8763000" y="614911"/>
                  <a:pt x="8717511" y="660400"/>
                  <a:pt x="8661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5" name="Shape 13"/>
          <p:cNvSpPr/>
          <p:nvPr/>
        </p:nvSpPr>
        <p:spPr>
          <a:xfrm>
            <a:off x="4290616" y="27855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14313"/>
                </a:moveTo>
                <a:cubicBezTo>
                  <a:pt x="177433" y="214313"/>
                  <a:pt x="228600" y="166315"/>
                  <a:pt x="228600" y="107156"/>
                </a:cubicBezTo>
                <a:cubicBezTo>
                  <a:pt x="228600" y="47997"/>
                  <a:pt x="177433" y="0"/>
                  <a:pt x="114300" y="0"/>
                </a:cubicBezTo>
                <a:cubicBezTo>
                  <a:pt x="51167" y="0"/>
                  <a:pt x="0" y="47997"/>
                  <a:pt x="0" y="107156"/>
                </a:cubicBezTo>
                <a:cubicBezTo>
                  <a:pt x="0" y="131400"/>
                  <a:pt x="8573" y="153725"/>
                  <a:pt x="23039" y="171673"/>
                </a:cubicBezTo>
                <a:lnTo>
                  <a:pt x="1250" y="212884"/>
                </a:lnTo>
                <a:cubicBezTo>
                  <a:pt x="-893" y="216902"/>
                  <a:pt x="-223" y="221813"/>
                  <a:pt x="2858" y="225162"/>
                </a:cubicBezTo>
                <a:cubicBezTo>
                  <a:pt x="5938" y="228511"/>
                  <a:pt x="10805" y="229538"/>
                  <a:pt x="14957" y="227752"/>
                </a:cubicBezTo>
                <a:lnTo>
                  <a:pt x="67821" y="205115"/>
                </a:lnTo>
                <a:cubicBezTo>
                  <a:pt x="82019" y="211009"/>
                  <a:pt x="97735" y="214313"/>
                  <a:pt x="114300" y="214313"/>
                </a:cubicBezTo>
                <a:close/>
                <a:moveTo>
                  <a:pt x="62865" y="77153"/>
                </a:moveTo>
                <a:lnTo>
                  <a:pt x="71438" y="77153"/>
                </a:lnTo>
                <a:cubicBezTo>
                  <a:pt x="75367" y="77153"/>
                  <a:pt x="78581" y="80367"/>
                  <a:pt x="78581" y="84296"/>
                </a:cubicBezTo>
                <a:cubicBezTo>
                  <a:pt x="78581" y="88225"/>
                  <a:pt x="75367" y="91440"/>
                  <a:pt x="71438" y="91440"/>
                </a:cubicBezTo>
                <a:lnTo>
                  <a:pt x="62865" y="91440"/>
                </a:lnTo>
                <a:cubicBezTo>
                  <a:pt x="60499" y="91440"/>
                  <a:pt x="58579" y="93360"/>
                  <a:pt x="58579" y="95726"/>
                </a:cubicBezTo>
                <a:cubicBezTo>
                  <a:pt x="58579" y="98093"/>
                  <a:pt x="60499" y="100013"/>
                  <a:pt x="62865" y="100013"/>
                </a:cubicBezTo>
                <a:cubicBezTo>
                  <a:pt x="73134" y="100013"/>
                  <a:pt x="81439" y="108317"/>
                  <a:pt x="81439" y="118586"/>
                </a:cubicBezTo>
                <a:cubicBezTo>
                  <a:pt x="81439" y="128855"/>
                  <a:pt x="73134" y="137160"/>
                  <a:pt x="62865" y="137160"/>
                </a:cubicBezTo>
                <a:lnTo>
                  <a:pt x="51435" y="137160"/>
                </a:lnTo>
                <a:cubicBezTo>
                  <a:pt x="47506" y="137160"/>
                  <a:pt x="44291" y="133945"/>
                  <a:pt x="44291" y="130016"/>
                </a:cubicBezTo>
                <a:cubicBezTo>
                  <a:pt x="44291" y="126087"/>
                  <a:pt x="47506" y="122873"/>
                  <a:pt x="51435" y="122873"/>
                </a:cubicBezTo>
                <a:lnTo>
                  <a:pt x="62865" y="122873"/>
                </a:lnTo>
                <a:cubicBezTo>
                  <a:pt x="65231" y="122873"/>
                  <a:pt x="67151" y="120953"/>
                  <a:pt x="67151" y="118586"/>
                </a:cubicBezTo>
                <a:cubicBezTo>
                  <a:pt x="67151" y="116220"/>
                  <a:pt x="65231" y="114300"/>
                  <a:pt x="62865" y="114300"/>
                </a:cubicBezTo>
                <a:cubicBezTo>
                  <a:pt x="52596" y="114300"/>
                  <a:pt x="44291" y="105995"/>
                  <a:pt x="44291" y="95726"/>
                </a:cubicBezTo>
                <a:cubicBezTo>
                  <a:pt x="44291" y="85457"/>
                  <a:pt x="52596" y="77153"/>
                  <a:pt x="62865" y="77153"/>
                </a:cubicBezTo>
                <a:close/>
                <a:moveTo>
                  <a:pt x="147161" y="95726"/>
                </a:moveTo>
                <a:cubicBezTo>
                  <a:pt x="147161" y="85457"/>
                  <a:pt x="155466" y="77153"/>
                  <a:pt x="165735" y="77153"/>
                </a:cubicBezTo>
                <a:lnTo>
                  <a:pt x="174308" y="77153"/>
                </a:lnTo>
                <a:cubicBezTo>
                  <a:pt x="178237" y="77153"/>
                  <a:pt x="181451" y="80367"/>
                  <a:pt x="181451" y="84296"/>
                </a:cubicBezTo>
                <a:cubicBezTo>
                  <a:pt x="181451" y="88225"/>
                  <a:pt x="178237" y="91440"/>
                  <a:pt x="174308" y="91440"/>
                </a:cubicBezTo>
                <a:lnTo>
                  <a:pt x="165735" y="91440"/>
                </a:lnTo>
                <a:cubicBezTo>
                  <a:pt x="163369" y="91440"/>
                  <a:pt x="161449" y="93360"/>
                  <a:pt x="161449" y="95726"/>
                </a:cubicBezTo>
                <a:cubicBezTo>
                  <a:pt x="161449" y="98093"/>
                  <a:pt x="163369" y="100013"/>
                  <a:pt x="165735" y="100013"/>
                </a:cubicBezTo>
                <a:cubicBezTo>
                  <a:pt x="176004" y="100013"/>
                  <a:pt x="184309" y="108317"/>
                  <a:pt x="184309" y="118586"/>
                </a:cubicBezTo>
                <a:cubicBezTo>
                  <a:pt x="184309" y="128855"/>
                  <a:pt x="176004" y="137160"/>
                  <a:pt x="165735" y="137160"/>
                </a:cubicBezTo>
                <a:lnTo>
                  <a:pt x="154305" y="137160"/>
                </a:lnTo>
                <a:cubicBezTo>
                  <a:pt x="150376" y="137160"/>
                  <a:pt x="147161" y="133945"/>
                  <a:pt x="147161" y="130016"/>
                </a:cubicBezTo>
                <a:cubicBezTo>
                  <a:pt x="147161" y="126087"/>
                  <a:pt x="150376" y="122873"/>
                  <a:pt x="154305" y="122873"/>
                </a:cubicBezTo>
                <a:lnTo>
                  <a:pt x="165735" y="122873"/>
                </a:lnTo>
                <a:cubicBezTo>
                  <a:pt x="168101" y="122873"/>
                  <a:pt x="170021" y="120953"/>
                  <a:pt x="170021" y="118586"/>
                </a:cubicBezTo>
                <a:cubicBezTo>
                  <a:pt x="170021" y="116220"/>
                  <a:pt x="168101" y="114300"/>
                  <a:pt x="165735" y="114300"/>
                </a:cubicBezTo>
                <a:cubicBezTo>
                  <a:pt x="155466" y="114300"/>
                  <a:pt x="147161" y="105995"/>
                  <a:pt x="147161" y="95726"/>
                </a:cubicBezTo>
                <a:close/>
                <a:moveTo>
                  <a:pt x="103272" y="80635"/>
                </a:moveTo>
                <a:lnTo>
                  <a:pt x="114300" y="98986"/>
                </a:lnTo>
                <a:lnTo>
                  <a:pt x="125328" y="80635"/>
                </a:lnTo>
                <a:cubicBezTo>
                  <a:pt x="126980" y="77867"/>
                  <a:pt x="130284" y="76572"/>
                  <a:pt x="133365" y="77420"/>
                </a:cubicBezTo>
                <a:cubicBezTo>
                  <a:pt x="136446" y="78269"/>
                  <a:pt x="138589" y="81082"/>
                  <a:pt x="138589" y="84296"/>
                </a:cubicBezTo>
                <a:lnTo>
                  <a:pt x="138589" y="130016"/>
                </a:lnTo>
                <a:cubicBezTo>
                  <a:pt x="138589" y="133945"/>
                  <a:pt x="135374" y="137160"/>
                  <a:pt x="131445" y="137160"/>
                </a:cubicBezTo>
                <a:cubicBezTo>
                  <a:pt x="127516" y="137160"/>
                  <a:pt x="124301" y="133945"/>
                  <a:pt x="124301" y="130016"/>
                </a:cubicBezTo>
                <a:lnTo>
                  <a:pt x="124301" y="110103"/>
                </a:lnTo>
                <a:lnTo>
                  <a:pt x="120417" y="116577"/>
                </a:lnTo>
                <a:cubicBezTo>
                  <a:pt x="119122" y="118720"/>
                  <a:pt x="116800" y="120060"/>
                  <a:pt x="114300" y="120060"/>
                </a:cubicBezTo>
                <a:cubicBezTo>
                  <a:pt x="111800" y="120060"/>
                  <a:pt x="109478" y="118720"/>
                  <a:pt x="108183" y="116577"/>
                </a:cubicBezTo>
                <a:lnTo>
                  <a:pt x="104299" y="110103"/>
                </a:lnTo>
                <a:lnTo>
                  <a:pt x="104299" y="130016"/>
                </a:lnTo>
                <a:cubicBezTo>
                  <a:pt x="104299" y="133945"/>
                  <a:pt x="101084" y="137160"/>
                  <a:pt x="97155" y="137160"/>
                </a:cubicBezTo>
                <a:cubicBezTo>
                  <a:pt x="93226" y="137160"/>
                  <a:pt x="90011" y="133945"/>
                  <a:pt x="90011" y="130016"/>
                </a:cubicBezTo>
                <a:lnTo>
                  <a:pt x="90011" y="84296"/>
                </a:lnTo>
                <a:cubicBezTo>
                  <a:pt x="90011" y="81082"/>
                  <a:pt x="92154" y="78269"/>
                  <a:pt x="95235" y="77420"/>
                </a:cubicBezTo>
                <a:cubicBezTo>
                  <a:pt x="98316" y="76572"/>
                  <a:pt x="101620" y="77867"/>
                  <a:pt x="103272" y="806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260600" y="2717800"/>
            <a:ext cx="806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SMS Gateway &amp; User Interface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1700" y="3378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Shape 16"/>
          <p:cNvSpPr/>
          <p:nvPr/>
        </p:nvSpPr>
        <p:spPr>
          <a:xfrm>
            <a:off x="1714500" y="3835400"/>
            <a:ext cx="8763000" cy="660400"/>
          </a:xfrm>
          <a:custGeom>
            <a:avLst/>
            <a:gdLst/>
            <a:ahLst/>
            <a:cxnLst/>
            <a:rect l="l" t="t" r="r" b="b"/>
            <a:pathLst>
              <a:path w="8763000" h="6604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558797"/>
                </a:lnTo>
                <a:cubicBezTo>
                  <a:pt x="8763000" y="614911"/>
                  <a:pt x="8717511" y="660400"/>
                  <a:pt x="8661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Shape 17"/>
          <p:cNvSpPr/>
          <p:nvPr/>
        </p:nvSpPr>
        <p:spPr>
          <a:xfrm>
            <a:off x="3273954" y="405553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260600" y="3987800"/>
            <a:ext cx="806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Flask Backend &amp; Bedrock AI (Orchestration Layer)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81700" y="4648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2" name="Shape 20"/>
          <p:cNvSpPr/>
          <p:nvPr/>
        </p:nvSpPr>
        <p:spPr>
          <a:xfrm>
            <a:off x="254000" y="5105400"/>
            <a:ext cx="5740400" cy="660400"/>
          </a:xfrm>
          <a:custGeom>
            <a:avLst/>
            <a:gdLst/>
            <a:ahLst/>
            <a:cxnLst/>
            <a:rect l="l" t="t" r="r" b="b"/>
            <a:pathLst>
              <a:path w="5740400" h="660400">
                <a:moveTo>
                  <a:pt x="101603" y="0"/>
                </a:moveTo>
                <a:lnTo>
                  <a:pt x="5638797" y="0"/>
                </a:lnTo>
                <a:cubicBezTo>
                  <a:pt x="5694911" y="0"/>
                  <a:pt x="5740400" y="45489"/>
                  <a:pt x="5740400" y="101603"/>
                </a:cubicBezTo>
                <a:lnTo>
                  <a:pt x="5740400" y="558797"/>
                </a:lnTo>
                <a:cubicBezTo>
                  <a:pt x="5740400" y="614911"/>
                  <a:pt x="5694911" y="660400"/>
                  <a:pt x="5638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3" name="Shape 21"/>
          <p:cNvSpPr/>
          <p:nvPr/>
        </p:nvSpPr>
        <p:spPr>
          <a:xfrm>
            <a:off x="1947863" y="532553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4" y="28575"/>
                </a:moveTo>
                <a:cubicBezTo>
                  <a:pt x="7144" y="12814"/>
                  <a:pt x="19958" y="0"/>
                  <a:pt x="35719" y="0"/>
                </a:cubicBezTo>
                <a:lnTo>
                  <a:pt x="135731" y="0"/>
                </a:lnTo>
                <a:cubicBezTo>
                  <a:pt x="151492" y="0"/>
                  <a:pt x="164306" y="12814"/>
                  <a:pt x="164306" y="28575"/>
                </a:cubicBezTo>
                <a:lnTo>
                  <a:pt x="164306" y="200025"/>
                </a:lnTo>
                <a:cubicBezTo>
                  <a:pt x="164306" y="215786"/>
                  <a:pt x="151492" y="228600"/>
                  <a:pt x="135731" y="228600"/>
                </a:cubicBezTo>
                <a:lnTo>
                  <a:pt x="35719" y="228600"/>
                </a:lnTo>
                <a:cubicBezTo>
                  <a:pt x="19958" y="228600"/>
                  <a:pt x="7144" y="215786"/>
                  <a:pt x="7144" y="200025"/>
                </a:cubicBezTo>
                <a:lnTo>
                  <a:pt x="7144" y="28575"/>
                </a:lnTo>
                <a:close/>
                <a:moveTo>
                  <a:pt x="35719" y="28575"/>
                </a:moveTo>
                <a:lnTo>
                  <a:pt x="35719" y="164306"/>
                </a:lnTo>
                <a:lnTo>
                  <a:pt x="135731" y="164306"/>
                </a:lnTo>
                <a:lnTo>
                  <a:pt x="135731" y="28575"/>
                </a:lnTo>
                <a:lnTo>
                  <a:pt x="35719" y="28575"/>
                </a:lnTo>
                <a:close/>
                <a:moveTo>
                  <a:pt x="85725" y="210741"/>
                </a:moveTo>
                <a:cubicBezTo>
                  <a:pt x="93628" y="210741"/>
                  <a:pt x="100013" y="204356"/>
                  <a:pt x="100013" y="196453"/>
                </a:cubicBezTo>
                <a:cubicBezTo>
                  <a:pt x="100013" y="188550"/>
                  <a:pt x="93628" y="182166"/>
                  <a:pt x="85725" y="182166"/>
                </a:cubicBezTo>
                <a:cubicBezTo>
                  <a:pt x="77822" y="182166"/>
                  <a:pt x="71438" y="188550"/>
                  <a:pt x="71438" y="196453"/>
                </a:cubicBezTo>
                <a:cubicBezTo>
                  <a:pt x="71438" y="204356"/>
                  <a:pt x="77822" y="210741"/>
                  <a:pt x="85725" y="2107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800100" y="5257800"/>
            <a:ext cx="504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M-PESA Simulation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7600" y="5105400"/>
            <a:ext cx="5740400" cy="660400"/>
          </a:xfrm>
          <a:custGeom>
            <a:avLst/>
            <a:gdLst/>
            <a:ahLst/>
            <a:cxnLst/>
            <a:rect l="l" t="t" r="r" b="b"/>
            <a:pathLst>
              <a:path w="5740400" h="660400">
                <a:moveTo>
                  <a:pt x="101603" y="0"/>
                </a:moveTo>
                <a:lnTo>
                  <a:pt x="5638797" y="0"/>
                </a:lnTo>
                <a:cubicBezTo>
                  <a:pt x="5694911" y="0"/>
                  <a:pt x="5740400" y="45489"/>
                  <a:pt x="5740400" y="101603"/>
                </a:cubicBezTo>
                <a:lnTo>
                  <a:pt x="5740400" y="558797"/>
                </a:lnTo>
                <a:cubicBezTo>
                  <a:pt x="5740400" y="614911"/>
                  <a:pt x="5694911" y="660400"/>
                  <a:pt x="56387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6" name="Shape 24"/>
          <p:cNvSpPr/>
          <p:nvPr/>
        </p:nvSpPr>
        <p:spPr>
          <a:xfrm>
            <a:off x="8262806" y="53255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6802" y="-580"/>
                </a:moveTo>
                <a:cubicBezTo>
                  <a:pt x="119077" y="-5045"/>
                  <a:pt x="109523" y="-5045"/>
                  <a:pt x="101798" y="-580"/>
                </a:cubicBezTo>
                <a:lnTo>
                  <a:pt x="64204" y="21119"/>
                </a:lnTo>
                <a:cubicBezTo>
                  <a:pt x="56480" y="25584"/>
                  <a:pt x="51703" y="33844"/>
                  <a:pt x="51703" y="42773"/>
                </a:cubicBezTo>
                <a:lnTo>
                  <a:pt x="51703" y="88270"/>
                </a:lnTo>
                <a:lnTo>
                  <a:pt x="12278" y="111041"/>
                </a:lnTo>
                <a:cubicBezTo>
                  <a:pt x="4554" y="115506"/>
                  <a:pt x="-223" y="123765"/>
                  <a:pt x="-223" y="132695"/>
                </a:cubicBezTo>
                <a:lnTo>
                  <a:pt x="-223" y="176138"/>
                </a:lnTo>
                <a:cubicBezTo>
                  <a:pt x="-223" y="185068"/>
                  <a:pt x="4554" y="193328"/>
                  <a:pt x="12278" y="197793"/>
                </a:cubicBezTo>
                <a:lnTo>
                  <a:pt x="49917" y="219492"/>
                </a:lnTo>
                <a:cubicBezTo>
                  <a:pt x="57641" y="223957"/>
                  <a:pt x="67196" y="223957"/>
                  <a:pt x="74920" y="219492"/>
                </a:cubicBezTo>
                <a:lnTo>
                  <a:pt x="114345" y="196721"/>
                </a:lnTo>
                <a:lnTo>
                  <a:pt x="153769" y="219492"/>
                </a:lnTo>
                <a:cubicBezTo>
                  <a:pt x="161493" y="223957"/>
                  <a:pt x="171048" y="223957"/>
                  <a:pt x="178772" y="219492"/>
                </a:cubicBezTo>
                <a:lnTo>
                  <a:pt x="216322" y="197793"/>
                </a:lnTo>
                <a:cubicBezTo>
                  <a:pt x="224046" y="193328"/>
                  <a:pt x="228823" y="185068"/>
                  <a:pt x="228823" y="176138"/>
                </a:cubicBezTo>
                <a:lnTo>
                  <a:pt x="228823" y="132695"/>
                </a:lnTo>
                <a:cubicBezTo>
                  <a:pt x="228823" y="123765"/>
                  <a:pt x="224046" y="115506"/>
                  <a:pt x="216322" y="111041"/>
                </a:cubicBezTo>
                <a:lnTo>
                  <a:pt x="176897" y="88270"/>
                </a:lnTo>
                <a:lnTo>
                  <a:pt x="176897" y="42773"/>
                </a:lnTo>
                <a:cubicBezTo>
                  <a:pt x="176897" y="33844"/>
                  <a:pt x="172120" y="25584"/>
                  <a:pt x="164396" y="21119"/>
                </a:cubicBezTo>
                <a:lnTo>
                  <a:pt x="126802" y="-580"/>
                </a:lnTo>
                <a:close/>
                <a:moveTo>
                  <a:pt x="103584" y="130641"/>
                </a:moveTo>
                <a:lnTo>
                  <a:pt x="103584" y="178192"/>
                </a:lnTo>
                <a:lnTo>
                  <a:pt x="64160" y="200963"/>
                </a:lnTo>
                <a:cubicBezTo>
                  <a:pt x="63624" y="201275"/>
                  <a:pt x="62999" y="201454"/>
                  <a:pt x="62374" y="201454"/>
                </a:cubicBezTo>
                <a:lnTo>
                  <a:pt x="62374" y="154439"/>
                </a:lnTo>
                <a:lnTo>
                  <a:pt x="103584" y="130641"/>
                </a:lnTo>
                <a:close/>
                <a:moveTo>
                  <a:pt x="206901" y="130909"/>
                </a:moveTo>
                <a:cubicBezTo>
                  <a:pt x="207213" y="131445"/>
                  <a:pt x="207392" y="132070"/>
                  <a:pt x="207392" y="132695"/>
                </a:cubicBezTo>
                <a:lnTo>
                  <a:pt x="207392" y="176138"/>
                </a:lnTo>
                <a:cubicBezTo>
                  <a:pt x="207392" y="177433"/>
                  <a:pt x="206722" y="178594"/>
                  <a:pt x="205606" y="179219"/>
                </a:cubicBezTo>
                <a:lnTo>
                  <a:pt x="167967" y="200918"/>
                </a:lnTo>
                <a:cubicBezTo>
                  <a:pt x="167432" y="201231"/>
                  <a:pt x="166807" y="201409"/>
                  <a:pt x="166181" y="201409"/>
                </a:cubicBezTo>
                <a:lnTo>
                  <a:pt x="166181" y="154394"/>
                </a:lnTo>
                <a:lnTo>
                  <a:pt x="206901" y="130909"/>
                </a:lnTo>
                <a:close/>
                <a:moveTo>
                  <a:pt x="155511" y="42773"/>
                </a:moveTo>
                <a:lnTo>
                  <a:pt x="155511" y="88270"/>
                </a:lnTo>
                <a:lnTo>
                  <a:pt x="114300" y="112068"/>
                </a:lnTo>
                <a:lnTo>
                  <a:pt x="114300" y="64517"/>
                </a:lnTo>
                <a:lnTo>
                  <a:pt x="155019" y="41032"/>
                </a:lnTo>
                <a:cubicBezTo>
                  <a:pt x="155332" y="41568"/>
                  <a:pt x="155511" y="42193"/>
                  <a:pt x="155511" y="428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743700" y="5257800"/>
            <a:ext cx="504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SDK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25-10-30-15:47:52-d41hga20p58lvvdv9qm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64" y="254000"/>
            <a:ext cx="7292622" cy="4826000"/>
          </a:xfrm>
          <a:prstGeom prst="roundRect">
            <a:avLst>
              <a:gd name="adj" fmla="val 2105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4318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Socioeconomic Impact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11430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Tokenizing opportunity for every phone, creating a ripple effect of financial empowerment.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502400" y="2209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6" name="Text 13"/>
          <p:cNvSpPr/>
          <p:nvPr/>
        </p:nvSpPr>
        <p:spPr>
          <a:xfrm>
            <a:off x="6972300" y="2159000"/>
            <a:ext cx="496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Democratizes Investing: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Opens access to millions previously excluded.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525684" y="3022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8" name="Text 15"/>
          <p:cNvSpPr/>
          <p:nvPr/>
        </p:nvSpPr>
        <p:spPr>
          <a:xfrm>
            <a:off x="6987249" y="2971800"/>
            <a:ext cx="4953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Enables Micro-Investments: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Allows ownership of fractional shares.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553465" y="383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052" y="86816"/>
                </a:moveTo>
                <a:cubicBezTo>
                  <a:pt x="206375" y="49808"/>
                  <a:pt x="169714" y="23812"/>
                  <a:pt x="127000" y="23812"/>
                </a:cubicBezTo>
                <a:cubicBezTo>
                  <a:pt x="116036" y="23812"/>
                  <a:pt x="105470" y="25549"/>
                  <a:pt x="95548" y="28674"/>
                </a:cubicBezTo>
                <a:cubicBezTo>
                  <a:pt x="95349" y="29666"/>
                  <a:pt x="95250" y="30708"/>
                  <a:pt x="95250" y="31750"/>
                </a:cubicBezTo>
                <a:lnTo>
                  <a:pt x="95250" y="68163"/>
                </a:lnTo>
                <a:cubicBezTo>
                  <a:pt x="95250" y="74364"/>
                  <a:pt x="100261" y="79375"/>
                  <a:pt x="106462" y="79375"/>
                </a:cubicBezTo>
                <a:cubicBezTo>
                  <a:pt x="109438" y="79375"/>
                  <a:pt x="112316" y="78184"/>
                  <a:pt x="114399" y="76101"/>
                </a:cubicBezTo>
                <a:lnTo>
                  <a:pt x="122337" y="68163"/>
                </a:lnTo>
                <a:cubicBezTo>
                  <a:pt x="125313" y="65187"/>
                  <a:pt x="129332" y="63500"/>
                  <a:pt x="133548" y="63500"/>
                </a:cubicBezTo>
                <a:lnTo>
                  <a:pt x="136277" y="63500"/>
                </a:lnTo>
                <a:cubicBezTo>
                  <a:pt x="150416" y="63500"/>
                  <a:pt x="157510" y="80615"/>
                  <a:pt x="147489" y="90587"/>
                </a:cubicBezTo>
                <a:cubicBezTo>
                  <a:pt x="144512" y="93563"/>
                  <a:pt x="140494" y="95250"/>
                  <a:pt x="136277" y="95250"/>
                </a:cubicBezTo>
                <a:lnTo>
                  <a:pt x="105767" y="95250"/>
                </a:lnTo>
                <a:cubicBezTo>
                  <a:pt x="101550" y="95250"/>
                  <a:pt x="97532" y="96937"/>
                  <a:pt x="94555" y="99913"/>
                </a:cubicBezTo>
                <a:lnTo>
                  <a:pt x="83989" y="110480"/>
                </a:lnTo>
                <a:cubicBezTo>
                  <a:pt x="81012" y="113457"/>
                  <a:pt x="79325" y="117475"/>
                  <a:pt x="79325" y="121692"/>
                </a:cubicBezTo>
                <a:lnTo>
                  <a:pt x="79325" y="142875"/>
                </a:lnTo>
                <a:cubicBezTo>
                  <a:pt x="79325" y="151656"/>
                  <a:pt x="86420" y="158750"/>
                  <a:pt x="95200" y="158750"/>
                </a:cubicBezTo>
                <a:lnTo>
                  <a:pt x="111075" y="158750"/>
                </a:lnTo>
                <a:cubicBezTo>
                  <a:pt x="119856" y="158750"/>
                  <a:pt x="126950" y="165844"/>
                  <a:pt x="126950" y="174625"/>
                </a:cubicBezTo>
                <a:lnTo>
                  <a:pt x="126950" y="190500"/>
                </a:lnTo>
                <a:cubicBezTo>
                  <a:pt x="126950" y="199281"/>
                  <a:pt x="134045" y="206375"/>
                  <a:pt x="142825" y="206375"/>
                </a:cubicBezTo>
                <a:lnTo>
                  <a:pt x="144165" y="206375"/>
                </a:lnTo>
                <a:cubicBezTo>
                  <a:pt x="148382" y="206375"/>
                  <a:pt x="152400" y="204688"/>
                  <a:pt x="155377" y="201712"/>
                </a:cubicBezTo>
                <a:lnTo>
                  <a:pt x="169912" y="187176"/>
                </a:lnTo>
                <a:cubicBezTo>
                  <a:pt x="172889" y="184200"/>
                  <a:pt x="174575" y="180181"/>
                  <a:pt x="174575" y="175964"/>
                </a:cubicBezTo>
                <a:lnTo>
                  <a:pt x="174575" y="166688"/>
                </a:lnTo>
                <a:cubicBezTo>
                  <a:pt x="174575" y="162322"/>
                  <a:pt x="178147" y="158750"/>
                  <a:pt x="182513" y="158750"/>
                </a:cubicBezTo>
                <a:cubicBezTo>
                  <a:pt x="186879" y="158750"/>
                  <a:pt x="190450" y="155178"/>
                  <a:pt x="190450" y="150813"/>
                </a:cubicBezTo>
                <a:lnTo>
                  <a:pt x="190450" y="133598"/>
                </a:lnTo>
                <a:cubicBezTo>
                  <a:pt x="190450" y="129381"/>
                  <a:pt x="188764" y="125363"/>
                  <a:pt x="185787" y="122386"/>
                </a:cubicBezTo>
                <a:lnTo>
                  <a:pt x="177850" y="114449"/>
                </a:lnTo>
                <a:cubicBezTo>
                  <a:pt x="175766" y="112365"/>
                  <a:pt x="174575" y="109488"/>
                  <a:pt x="174575" y="106511"/>
                </a:cubicBezTo>
                <a:cubicBezTo>
                  <a:pt x="174575" y="100310"/>
                  <a:pt x="179586" y="95300"/>
                  <a:pt x="185787" y="95300"/>
                </a:cubicBezTo>
                <a:lnTo>
                  <a:pt x="208111" y="95300"/>
                </a:lnTo>
                <a:cubicBezTo>
                  <a:pt x="214263" y="95300"/>
                  <a:pt x="219373" y="91777"/>
                  <a:pt x="222002" y="86866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0" name="Text 17"/>
          <p:cNvSpPr/>
          <p:nvPr/>
        </p:nvSpPr>
        <p:spPr>
          <a:xfrm>
            <a:off x="7011062" y="3784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Connects Economies: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Links informal markets to global capital.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535076" y="4648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5875"/>
                </a:moveTo>
                <a:cubicBezTo>
                  <a:pt x="254000" y="69503"/>
                  <a:pt x="215999" y="114250"/>
                  <a:pt x="165497" y="124718"/>
                </a:cubicBezTo>
                <a:cubicBezTo>
                  <a:pt x="161578" y="95895"/>
                  <a:pt x="148630" y="69949"/>
                  <a:pt x="129530" y="49857"/>
                </a:cubicBezTo>
                <a:cubicBezTo>
                  <a:pt x="149423" y="19844"/>
                  <a:pt x="183505" y="0"/>
                  <a:pt x="222250" y="0"/>
                </a:cubicBezTo>
                <a:lnTo>
                  <a:pt x="238125" y="0"/>
                </a:lnTo>
                <a:cubicBezTo>
                  <a:pt x="246906" y="0"/>
                  <a:pt x="254000" y="7094"/>
                  <a:pt x="254000" y="15875"/>
                </a:cubicBezTo>
                <a:close/>
                <a:moveTo>
                  <a:pt x="0" y="47625"/>
                </a:moveTo>
                <a:cubicBezTo>
                  <a:pt x="0" y="38844"/>
                  <a:pt x="7094" y="31750"/>
                  <a:pt x="15875" y="31750"/>
                </a:cubicBezTo>
                <a:lnTo>
                  <a:pt x="31750" y="31750"/>
                </a:lnTo>
                <a:cubicBezTo>
                  <a:pt x="93117" y="31750"/>
                  <a:pt x="142875" y="81508"/>
                  <a:pt x="142875" y="142875"/>
                </a:cubicBezTo>
                <a:lnTo>
                  <a:pt x="142875" y="238125"/>
                </a:lnTo>
                <a:cubicBezTo>
                  <a:pt x="142875" y="246906"/>
                  <a:pt x="135781" y="254000"/>
                  <a:pt x="127000" y="254000"/>
                </a:cubicBezTo>
                <a:cubicBezTo>
                  <a:pt x="118219" y="254000"/>
                  <a:pt x="111125" y="246906"/>
                  <a:pt x="111125" y="238125"/>
                </a:cubicBezTo>
                <a:lnTo>
                  <a:pt x="111125" y="158750"/>
                </a:lnTo>
                <a:cubicBezTo>
                  <a:pt x="49758" y="158750"/>
                  <a:pt x="0" y="108992"/>
                  <a:pt x="0" y="47625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2" name="Text 19"/>
          <p:cNvSpPr/>
          <p:nvPr/>
        </p:nvSpPr>
        <p:spPr>
          <a:xfrm>
            <a:off x="6974284" y="4597400"/>
            <a:ext cx="496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Promotes Green Finance: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Built on Hedera's carbon-negative network.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502400" y="5511800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4" name="Text 21"/>
          <p:cNvSpPr/>
          <p:nvPr/>
        </p:nvSpPr>
        <p:spPr>
          <a:xfrm>
            <a:off x="6654800" y="5664200"/>
            <a:ext cx="513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"If you can send a text, you can now own a share of Safaricom."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Demo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254000"/>
            <a:ext cx="5689600" cy="6350000"/>
          </a:xfrm>
          <a:custGeom>
            <a:avLst/>
            <a:gdLst/>
            <a:ahLst/>
            <a:cxnLst/>
            <a:rect l="l" t="t" r="r" b="b"/>
            <a:pathLst>
              <a:path w="5689600" h="63500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6248384"/>
                </a:lnTo>
                <a:cubicBezTo>
                  <a:pt x="5689600" y="6304505"/>
                  <a:pt x="5644105" y="6350000"/>
                  <a:pt x="5587984" y="6350000"/>
                </a:cubicBezTo>
                <a:lnTo>
                  <a:pt x="101616" y="6350000"/>
                </a:lnTo>
                <a:cubicBezTo>
                  <a:pt x="45495" y="6350000"/>
                  <a:pt x="0" y="6304505"/>
                  <a:pt x="0" y="62483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304800" y="558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Ask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8800" y="11684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us in bringing Africa’s stock market to the blockchain.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4471" y="211667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22649" y="-7144"/>
                  <a:pt x="117872" y="-2366"/>
                  <a:pt x="117872" y="3572"/>
                </a:cubicBezTo>
                <a:lnTo>
                  <a:pt x="117872" y="8930"/>
                </a:lnTo>
                <a:lnTo>
                  <a:pt x="117068" y="8930"/>
                </a:lnTo>
                <a:cubicBezTo>
                  <a:pt x="100727" y="8930"/>
                  <a:pt x="87511" y="22190"/>
                  <a:pt x="87511" y="38487"/>
                </a:cubicBezTo>
                <a:cubicBezTo>
                  <a:pt x="87511" y="53400"/>
                  <a:pt x="98628" y="65990"/>
                  <a:pt x="113407" y="67821"/>
                </a:cubicBezTo>
                <a:lnTo>
                  <a:pt x="140643" y="71214"/>
                </a:lnTo>
                <a:cubicBezTo>
                  <a:pt x="142920" y="71482"/>
                  <a:pt x="144661" y="73447"/>
                  <a:pt x="144661" y="75768"/>
                </a:cubicBezTo>
                <a:cubicBezTo>
                  <a:pt x="144661" y="78313"/>
                  <a:pt x="142607" y="80323"/>
                  <a:pt x="140107" y="80323"/>
                </a:cubicBezTo>
                <a:lnTo>
                  <a:pt x="107156" y="80367"/>
                </a:lnTo>
                <a:cubicBezTo>
                  <a:pt x="100236" y="80367"/>
                  <a:pt x="94655" y="85948"/>
                  <a:pt x="94655" y="92869"/>
                </a:cubicBezTo>
                <a:cubicBezTo>
                  <a:pt x="94655" y="99789"/>
                  <a:pt x="100236" y="105370"/>
                  <a:pt x="107156" y="105370"/>
                </a:cubicBezTo>
                <a:lnTo>
                  <a:pt x="117872" y="105370"/>
                </a:lnTo>
                <a:lnTo>
                  <a:pt x="117872" y="110728"/>
                </a:lnTo>
                <a:cubicBezTo>
                  <a:pt x="117872" y="116666"/>
                  <a:pt x="122649" y="121444"/>
                  <a:pt x="128588" y="121444"/>
                </a:cubicBezTo>
                <a:cubicBezTo>
                  <a:pt x="134526" y="121444"/>
                  <a:pt x="139303" y="116666"/>
                  <a:pt x="139303" y="110728"/>
                </a:cubicBezTo>
                <a:lnTo>
                  <a:pt x="139303" y="105370"/>
                </a:lnTo>
                <a:lnTo>
                  <a:pt x="140107" y="105370"/>
                </a:lnTo>
                <a:cubicBezTo>
                  <a:pt x="156448" y="105370"/>
                  <a:pt x="169664" y="92110"/>
                  <a:pt x="169664" y="75813"/>
                </a:cubicBezTo>
                <a:cubicBezTo>
                  <a:pt x="169664" y="60900"/>
                  <a:pt x="158547" y="48310"/>
                  <a:pt x="143768" y="46479"/>
                </a:cubicBezTo>
                <a:lnTo>
                  <a:pt x="116532" y="43086"/>
                </a:lnTo>
                <a:cubicBezTo>
                  <a:pt x="114255" y="42818"/>
                  <a:pt x="112514" y="40853"/>
                  <a:pt x="112514" y="38532"/>
                </a:cubicBezTo>
                <a:cubicBezTo>
                  <a:pt x="112514" y="35987"/>
                  <a:pt x="114568" y="33977"/>
                  <a:pt x="117068" y="33977"/>
                </a:cubicBezTo>
                <a:lnTo>
                  <a:pt x="146447" y="33933"/>
                </a:lnTo>
                <a:cubicBezTo>
                  <a:pt x="153367" y="33933"/>
                  <a:pt x="158948" y="28352"/>
                  <a:pt x="158948" y="21431"/>
                </a:cubicBezTo>
                <a:cubicBezTo>
                  <a:pt x="158948" y="14511"/>
                  <a:pt x="153367" y="8930"/>
                  <a:pt x="146447" y="8930"/>
                </a:cubicBezTo>
                <a:lnTo>
                  <a:pt x="139303" y="8930"/>
                </a:lnTo>
                <a:lnTo>
                  <a:pt x="139303" y="3572"/>
                </a:lnTo>
                <a:cubicBezTo>
                  <a:pt x="139303" y="-2366"/>
                  <a:pt x="134526" y="-7144"/>
                  <a:pt x="128588" y="-7144"/>
                </a:cubicBezTo>
                <a:close/>
                <a:moveTo>
                  <a:pt x="48801" y="152474"/>
                </a:moveTo>
                <a:lnTo>
                  <a:pt x="29781" y="171450"/>
                </a:lnTo>
                <a:lnTo>
                  <a:pt x="14288" y="171450"/>
                </a:lnTo>
                <a:cubicBezTo>
                  <a:pt x="6385" y="171450"/>
                  <a:pt x="0" y="177835"/>
                  <a:pt x="0" y="185738"/>
                </a:cubicBez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lnTo>
                  <a:pt x="157386" y="228600"/>
                </a:lnTo>
                <a:cubicBezTo>
                  <a:pt x="170334" y="228600"/>
                  <a:pt x="182969" y="224448"/>
                  <a:pt x="193417" y="216768"/>
                </a:cubicBezTo>
                <a:lnTo>
                  <a:pt x="249942" y="175111"/>
                </a:lnTo>
                <a:cubicBezTo>
                  <a:pt x="257889" y="169262"/>
                  <a:pt x="259586" y="158100"/>
                  <a:pt x="253737" y="150153"/>
                </a:cubicBezTo>
                <a:cubicBezTo>
                  <a:pt x="247888" y="142205"/>
                  <a:pt x="236726" y="140509"/>
                  <a:pt x="228779" y="146358"/>
                </a:cubicBezTo>
                <a:lnTo>
                  <a:pt x="175290" y="185738"/>
                </a:lnTo>
                <a:lnTo>
                  <a:pt x="125016" y="185738"/>
                </a:lnTo>
                <a:cubicBezTo>
                  <a:pt x="119077" y="185738"/>
                  <a:pt x="114300" y="180960"/>
                  <a:pt x="114300" y="175022"/>
                </a:cubicBezTo>
                <a:cubicBezTo>
                  <a:pt x="114300" y="169084"/>
                  <a:pt x="119077" y="164306"/>
                  <a:pt x="125016" y="164306"/>
                </a:cubicBezTo>
                <a:lnTo>
                  <a:pt x="157163" y="164306"/>
                </a:lnTo>
                <a:cubicBezTo>
                  <a:pt x="165065" y="164306"/>
                  <a:pt x="171450" y="157922"/>
                  <a:pt x="171450" y="150019"/>
                </a:cubicBezTo>
                <a:cubicBezTo>
                  <a:pt x="171450" y="142116"/>
                  <a:pt x="165065" y="135731"/>
                  <a:pt x="157163" y="135731"/>
                </a:cubicBezTo>
                <a:lnTo>
                  <a:pt x="89208" y="135731"/>
                </a:lnTo>
                <a:cubicBezTo>
                  <a:pt x="74072" y="135731"/>
                  <a:pt x="59516" y="141759"/>
                  <a:pt x="48801" y="152474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4"/>
          <p:cNvSpPr/>
          <p:nvPr/>
        </p:nvSpPr>
        <p:spPr>
          <a:xfrm>
            <a:off x="1062699" y="19812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Funding: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SMS scaling, liquidity, and compliance.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1188" y="277707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23753"/>
                </a:moveTo>
                <a:lnTo>
                  <a:pt x="68000" y="81617"/>
                </a:lnTo>
                <a:cubicBezTo>
                  <a:pt x="65946" y="83894"/>
                  <a:pt x="66035" y="87422"/>
                  <a:pt x="68223" y="89609"/>
                </a:cubicBezTo>
                <a:cubicBezTo>
                  <a:pt x="81841" y="103227"/>
                  <a:pt x="103942" y="103227"/>
                  <a:pt x="117559" y="89609"/>
                </a:cubicBezTo>
                <a:lnTo>
                  <a:pt x="131758" y="75411"/>
                </a:lnTo>
                <a:cubicBezTo>
                  <a:pt x="133633" y="73536"/>
                  <a:pt x="135999" y="72509"/>
                  <a:pt x="138410" y="72330"/>
                </a:cubicBezTo>
                <a:cubicBezTo>
                  <a:pt x="141446" y="72063"/>
                  <a:pt x="144572" y="73089"/>
                  <a:pt x="146893" y="75411"/>
                </a:cubicBezTo>
                <a:lnTo>
                  <a:pt x="225743" y="153591"/>
                </a:lnTo>
                <a:lnTo>
                  <a:pt x="257175" y="128588"/>
                </a:lnTo>
                <a:lnTo>
                  <a:pt x="257175" y="0"/>
                </a:lnTo>
                <a:lnTo>
                  <a:pt x="207169" y="28575"/>
                </a:lnTo>
                <a:lnTo>
                  <a:pt x="196542" y="21476"/>
                </a:lnTo>
                <a:cubicBezTo>
                  <a:pt x="189488" y="16788"/>
                  <a:pt x="181228" y="14288"/>
                  <a:pt x="172745" y="14288"/>
                </a:cubicBezTo>
                <a:lnTo>
                  <a:pt x="141312" y="14288"/>
                </a:lnTo>
                <a:cubicBezTo>
                  <a:pt x="140821" y="14288"/>
                  <a:pt x="140285" y="14288"/>
                  <a:pt x="139794" y="14332"/>
                </a:cubicBezTo>
                <a:cubicBezTo>
                  <a:pt x="132249" y="14734"/>
                  <a:pt x="125150" y="18127"/>
                  <a:pt x="120060" y="23753"/>
                </a:cubicBezTo>
                <a:close/>
                <a:moveTo>
                  <a:pt x="52060" y="67285"/>
                </a:moveTo>
                <a:lnTo>
                  <a:pt x="99745" y="14288"/>
                </a:lnTo>
                <a:lnTo>
                  <a:pt x="82064" y="14288"/>
                </a:lnTo>
                <a:cubicBezTo>
                  <a:pt x="70678" y="14288"/>
                  <a:pt x="59784" y="18797"/>
                  <a:pt x="51748" y="26834"/>
                </a:cubicBezTo>
                <a:lnTo>
                  <a:pt x="0" y="85725"/>
                </a:lnTo>
                <a:lnTo>
                  <a:pt x="0" y="242888"/>
                </a:lnTo>
                <a:lnTo>
                  <a:pt x="64294" y="182166"/>
                </a:lnTo>
                <a:lnTo>
                  <a:pt x="69830" y="186764"/>
                </a:lnTo>
                <a:cubicBezTo>
                  <a:pt x="80099" y="195337"/>
                  <a:pt x="93047" y="200025"/>
                  <a:pt x="106397" y="200025"/>
                </a:cubicBezTo>
                <a:lnTo>
                  <a:pt x="113407" y="200025"/>
                </a:lnTo>
                <a:lnTo>
                  <a:pt x="110282" y="196900"/>
                </a:lnTo>
                <a:cubicBezTo>
                  <a:pt x="106085" y="192703"/>
                  <a:pt x="106085" y="185916"/>
                  <a:pt x="110282" y="181764"/>
                </a:cubicBezTo>
                <a:cubicBezTo>
                  <a:pt x="114479" y="177611"/>
                  <a:pt x="121265" y="177567"/>
                  <a:pt x="125417" y="181764"/>
                </a:cubicBezTo>
                <a:lnTo>
                  <a:pt x="143723" y="200070"/>
                </a:lnTo>
                <a:lnTo>
                  <a:pt x="147742" y="200070"/>
                </a:lnTo>
                <a:cubicBezTo>
                  <a:pt x="156270" y="200070"/>
                  <a:pt x="164619" y="198150"/>
                  <a:pt x="172209" y="194578"/>
                </a:cubicBezTo>
                <a:lnTo>
                  <a:pt x="160288" y="182612"/>
                </a:lnTo>
                <a:cubicBezTo>
                  <a:pt x="156091" y="178415"/>
                  <a:pt x="156091" y="171629"/>
                  <a:pt x="160288" y="167476"/>
                </a:cubicBezTo>
                <a:cubicBezTo>
                  <a:pt x="164485" y="163324"/>
                  <a:pt x="171271" y="163279"/>
                  <a:pt x="175424" y="167476"/>
                </a:cubicBezTo>
                <a:lnTo>
                  <a:pt x="189711" y="181764"/>
                </a:lnTo>
                <a:lnTo>
                  <a:pt x="197525" y="173950"/>
                </a:lnTo>
                <a:cubicBezTo>
                  <a:pt x="201498" y="169977"/>
                  <a:pt x="202659" y="164217"/>
                  <a:pt x="200918" y="159172"/>
                </a:cubicBezTo>
                <a:lnTo>
                  <a:pt x="139348" y="98093"/>
                </a:lnTo>
                <a:lnTo>
                  <a:pt x="132695" y="104745"/>
                </a:lnTo>
                <a:cubicBezTo>
                  <a:pt x="110683" y="126757"/>
                  <a:pt x="75054" y="126757"/>
                  <a:pt x="53042" y="104745"/>
                </a:cubicBezTo>
                <a:cubicBezTo>
                  <a:pt x="42773" y="94476"/>
                  <a:pt x="42371" y="78001"/>
                  <a:pt x="52060" y="67241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6"/>
          <p:cNvSpPr/>
          <p:nvPr/>
        </p:nvSpPr>
        <p:spPr>
          <a:xfrm>
            <a:off x="1016132" y="26416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Mentorship: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mainnet deployment &amp; HTS optimization.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6588" y="333587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8"/>
          <p:cNvSpPr/>
          <p:nvPr/>
        </p:nvSpPr>
        <p:spPr>
          <a:xfrm>
            <a:off x="1066800" y="3327400"/>
            <a:ext cx="439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Partnerships: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With NSE, mobile operators, and fintechs.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04800" y="5283200"/>
            <a:ext cx="558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of Funds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5036" y="5689600"/>
            <a:ext cx="96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50%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5036" y="6045200"/>
            <a:ext cx="96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996943" y="5689600"/>
            <a:ext cx="143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30%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996943" y="60452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741870" y="5689600"/>
            <a:ext cx="173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741870" y="6045200"/>
            <a:ext cx="173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Token Dev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48400" y="254000"/>
            <a:ext cx="5689600" cy="6350000"/>
          </a:xfrm>
          <a:custGeom>
            <a:avLst/>
            <a:gdLst/>
            <a:ahLst/>
            <a:cxnLst/>
            <a:rect l="l" t="t" r="r" b="b"/>
            <a:pathLst>
              <a:path w="5689600" h="63500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6248384"/>
                </a:lnTo>
                <a:cubicBezTo>
                  <a:pt x="5689600" y="6304505"/>
                  <a:pt x="5644105" y="6350000"/>
                  <a:pt x="5587984" y="6350000"/>
                </a:cubicBezTo>
                <a:lnTo>
                  <a:pt x="101616" y="6350000"/>
                </a:lnTo>
                <a:cubicBezTo>
                  <a:pt x="45495" y="6350000"/>
                  <a:pt x="0" y="6304505"/>
                  <a:pt x="0" y="62483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9" name="Text 27"/>
          <p:cNvSpPr/>
          <p:nvPr/>
        </p:nvSpPr>
        <p:spPr>
          <a:xfrm>
            <a:off x="6299200" y="558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Roadmap to Mainnet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53200" y="1701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1" name="Text 29"/>
          <p:cNvSpPr/>
          <p:nvPr/>
        </p:nvSpPr>
        <p:spPr>
          <a:xfrm>
            <a:off x="6299200" y="17018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264400" y="180340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NSE token catalog (Top 20 companies)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53200" y="3479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4" name="Text 32"/>
          <p:cNvSpPr/>
          <p:nvPr/>
        </p:nvSpPr>
        <p:spPr>
          <a:xfrm>
            <a:off x="6299200" y="34798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264400" y="3581400"/>
            <a:ext cx="365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portfolio &amp; analytics via AI bot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553200" y="5257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37" name="Text 35"/>
          <p:cNvSpPr/>
          <p:nvPr/>
        </p:nvSpPr>
        <p:spPr>
          <a:xfrm>
            <a:off x="6299200" y="52578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264400" y="53594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Move from Testnet → Mainnet pilot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95673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Hackathon Integrity &amp; Live Demo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1769535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Born in this hackathon. Built for real-world adoption.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2531535"/>
            <a:ext cx="5689600" cy="1638300"/>
          </a:xfrm>
          <a:custGeom>
            <a:avLst/>
            <a:gdLst/>
            <a:ahLst/>
            <a:cxnLst/>
            <a:rect l="l" t="t" r="r" b="b"/>
            <a:pathLst>
              <a:path w="5689600" h="16383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536693"/>
                </a:lnTo>
                <a:cubicBezTo>
                  <a:pt x="5689600" y="1592809"/>
                  <a:pt x="5644109" y="1638300"/>
                  <a:pt x="5587993" y="1638300"/>
                </a:cubicBezTo>
                <a:lnTo>
                  <a:pt x="101607" y="1638300"/>
                </a:lnTo>
                <a:cubicBezTo>
                  <a:pt x="45491" y="1638300"/>
                  <a:pt x="0" y="1592809"/>
                  <a:pt x="0" y="1536693"/>
                </a:cubicBezTo>
                <a:lnTo>
                  <a:pt x="0" y="101607"/>
                </a:lnTo>
                <a:cubicBezTo>
                  <a:pt x="0" y="45491"/>
                  <a:pt x="45491" y="0"/>
                  <a:pt x="101607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457200" y="2734735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Links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3191935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Repo: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Created after hackathon start.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57200" y="3445935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Available at [Render URL].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7200" y="3708400"/>
            <a:ext cx="1978554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Testnet Token ID: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976570" y="3742271"/>
            <a:ext cx="1583399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0.0.7149494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8400" y="2531535"/>
            <a:ext cx="5689600" cy="1638300"/>
          </a:xfrm>
          <a:custGeom>
            <a:avLst/>
            <a:gdLst/>
            <a:ahLst/>
            <a:cxnLst/>
            <a:rect l="l" t="t" r="r" b="b"/>
            <a:pathLst>
              <a:path w="5689600" h="16383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1536693"/>
                </a:lnTo>
                <a:cubicBezTo>
                  <a:pt x="5689600" y="1592809"/>
                  <a:pt x="5644109" y="1638300"/>
                  <a:pt x="5587993" y="1638300"/>
                </a:cubicBezTo>
                <a:lnTo>
                  <a:pt x="101607" y="1638300"/>
                </a:lnTo>
                <a:cubicBezTo>
                  <a:pt x="45491" y="1638300"/>
                  <a:pt x="0" y="1592809"/>
                  <a:pt x="0" y="1536693"/>
                </a:cubicBezTo>
                <a:lnTo>
                  <a:pt x="0" y="101607"/>
                </a:lnTo>
                <a:cubicBezTo>
                  <a:pt x="0" y="45491"/>
                  <a:pt x="45491" y="0"/>
                  <a:pt x="101607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1" name="Text 19"/>
          <p:cNvSpPr/>
          <p:nvPr/>
        </p:nvSpPr>
        <p:spPr>
          <a:xfrm>
            <a:off x="6451600" y="2734735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Flow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51600" y="3191935"/>
            <a:ext cx="579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 "buy 3 saf" → Enter PIN → Receive tokens.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51600" y="3445935"/>
            <a:ext cx="579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full end-to-end test on Hedera Testnet.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54000" y="4478871"/>
            <a:ext cx="11684000" cy="1422400"/>
          </a:xfrm>
          <a:custGeom>
            <a:avLst/>
            <a:gdLst/>
            <a:ahLst/>
            <a:cxnLst/>
            <a:rect l="l" t="t" r="r" b="b"/>
            <a:pathLst>
              <a:path w="11684000" h="14224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1320798"/>
                </a:lnTo>
                <a:cubicBezTo>
                  <a:pt x="11684000" y="1376911"/>
                  <a:pt x="11638511" y="1422400"/>
                  <a:pt x="115823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5" name="Text 23"/>
          <p:cNvSpPr/>
          <p:nvPr/>
        </p:nvSpPr>
        <p:spPr>
          <a:xfrm>
            <a:off x="203200" y="4682071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Features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4988" y="5181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863600" y="5139271"/>
            <a:ext cx="236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SDK Integration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75388" y="5181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9" name="Text 27"/>
          <p:cNvSpPr/>
          <p:nvPr/>
        </p:nvSpPr>
        <p:spPr>
          <a:xfrm>
            <a:off x="6604000" y="5139271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Bedrock AI Chat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4988" y="54864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1" name="Text 29"/>
          <p:cNvSpPr/>
          <p:nvPr/>
        </p:nvSpPr>
        <p:spPr>
          <a:xfrm>
            <a:off x="863600" y="5444071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SMS/USSD Flow with M-PESA Sim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75388" y="54864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3" name="Text 31"/>
          <p:cNvSpPr/>
          <p:nvPr/>
        </p:nvSpPr>
        <p:spPr>
          <a:xfrm>
            <a:off x="6604000" y="5444071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Tokenized NSE Assets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205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3" name="Shape 11"/>
          <p:cNvSpPr/>
          <p:nvPr/>
        </p:nvSpPr>
        <p:spPr>
          <a:xfrm>
            <a:off x="558800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86941" y="103703"/>
                </a:moveTo>
                <a:lnTo>
                  <a:pt x="304800" y="128349"/>
                </a:lnTo>
                <a:lnTo>
                  <a:pt x="322659" y="103703"/>
                </a:lnTo>
                <a:cubicBezTo>
                  <a:pt x="352425" y="62508"/>
                  <a:pt x="400288" y="38100"/>
                  <a:pt x="451128" y="38100"/>
                </a:cubicBezTo>
                <a:cubicBezTo>
                  <a:pt x="538639" y="38100"/>
                  <a:pt x="609600" y="109061"/>
                  <a:pt x="609600" y="196572"/>
                </a:cubicBezTo>
                <a:lnTo>
                  <a:pt x="609600" y="199668"/>
                </a:lnTo>
                <a:cubicBezTo>
                  <a:pt x="609600" y="333256"/>
                  <a:pt x="443032" y="488394"/>
                  <a:pt x="356116" y="554712"/>
                </a:cubicBezTo>
                <a:cubicBezTo>
                  <a:pt x="341352" y="565904"/>
                  <a:pt x="323255" y="571500"/>
                  <a:pt x="304800" y="571500"/>
                </a:cubicBezTo>
                <a:cubicBezTo>
                  <a:pt x="286345" y="571500"/>
                  <a:pt x="268129" y="566023"/>
                  <a:pt x="253484" y="554712"/>
                </a:cubicBezTo>
                <a:cubicBezTo>
                  <a:pt x="166568" y="488394"/>
                  <a:pt x="0" y="333256"/>
                  <a:pt x="0" y="199668"/>
                </a:cubicBezTo>
                <a:lnTo>
                  <a:pt x="0" y="196572"/>
                </a:lnTo>
                <a:cubicBezTo>
                  <a:pt x="0" y="109061"/>
                  <a:pt x="70961" y="38100"/>
                  <a:pt x="158472" y="38100"/>
                </a:cubicBezTo>
                <a:cubicBezTo>
                  <a:pt x="209312" y="38100"/>
                  <a:pt x="257175" y="62508"/>
                  <a:pt x="286941" y="103703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4" name="Text 12"/>
          <p:cNvSpPr/>
          <p:nvPr/>
        </p:nvSpPr>
        <p:spPr>
          <a:xfrm>
            <a:off x="0" y="3581400"/>
            <a:ext cx="1219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0" y="4394200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Investing made as simple as a text message.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11-d2nf8ep8bjvh7rlj0a4g.png">    </p:cNvPr>
          <p:cNvPicPr>
            <a:picLocks noChangeAspect="1"/>
          </p:cNvPicPr>
          <p:nvPr/>
        </p:nvPicPr>
        <p:blipFill>
          <a:blip r:embed="rId1"/>
          <a:srcRect l="21" r="21" t="0" b="0"/>
          <a:stretch/>
        </p:blipFill>
        <p:spPr>
          <a:xfrm>
            <a:off x="0" y="41275"/>
            <a:ext cx="1219898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52525" y="429260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52525" y="429260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32535" y="4340518"/>
            <a:ext cx="191897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Ray Munene 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41400" y="2111375"/>
            <a:ext cx="8546465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6019800" y="2053189"/>
            <a:ext cx="293611" cy="293736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6019800" y="205318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6132727" y="2166164"/>
            <a:ext cx="293611" cy="293736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6132727" y="216616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6019800" y="2749109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6019800" y="274910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6132727" y="2861929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6132727" y="286192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6019800" y="344443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6019800" y="3444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6132727" y="355725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6132727" y="355725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6019800" y="4139759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6019800" y="41397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6132727" y="4252579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6132727" y="425257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5400000">
            <a:off x="6019800" y="483508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9" name="Text 17"/>
          <p:cNvSpPr/>
          <p:nvPr/>
        </p:nvSpPr>
        <p:spPr>
          <a:xfrm rot="5400000">
            <a:off x="6019800" y="483508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 rot="5400000">
            <a:off x="6132727" y="494790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 rot="5400000">
            <a:off x="6132727" y="494790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8-27-20:04:07-d2nf8dp8bjvh7rlj09qg.png">    </p:cNvPr>
          <p:cNvPicPr>
            <a:picLocks noChangeAspect="1"/>
          </p:cNvPicPr>
          <p:nvPr/>
        </p:nvPicPr>
        <p:blipFill>
          <a:blip r:embed="rId1"/>
          <a:srcRect l="60" r="60" t="0" b="0"/>
          <a:stretch/>
        </p:blipFill>
        <p:spPr>
          <a:xfrm flipH="1">
            <a:off x="0" y="-1905"/>
            <a:ext cx="5273040" cy="684720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5419090" y="487045"/>
            <a:ext cx="3513455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>
                    <a:alpha val="28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06517" y="202438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50202" y="2052059"/>
            <a:ext cx="4622115" cy="41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Problem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506517" y="272034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50202" y="2748545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&amp; Product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506517" y="341566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50202" y="3443870"/>
            <a:ext cx="4622115" cy="4146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&amp; Vision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506517" y="411099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150202" y="4139195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&amp; Impact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506517" y="480631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150202" y="4834520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Demo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Problem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A6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584200"/>
            <a:ext cx="1219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Text-A-HBAR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1295400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SMS Stock Exchange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74800" y="1905000"/>
            <a:ext cx="904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world’s first AI + SMS-powered tokenized stock exchange.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37290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6" name="Shape 14"/>
          <p:cNvSpPr/>
          <p:nvPr/>
        </p:nvSpPr>
        <p:spPr>
          <a:xfrm>
            <a:off x="4403990" y="2882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68511" y="35814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+ SMS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41711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Shape 17"/>
          <p:cNvSpPr/>
          <p:nvPr/>
        </p:nvSpPr>
        <p:spPr>
          <a:xfrm>
            <a:off x="5860786" y="288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2875" y="23812"/>
                </a:moveTo>
                <a:cubicBezTo>
                  <a:pt x="142875" y="10641"/>
                  <a:pt x="153516" y="0"/>
                  <a:pt x="166688" y="0"/>
                </a:cubicBezTo>
                <a:lnTo>
                  <a:pt x="214313" y="0"/>
                </a:lnTo>
                <a:cubicBezTo>
                  <a:pt x="227484" y="0"/>
                  <a:pt x="238125" y="10641"/>
                  <a:pt x="238125" y="23812"/>
                </a:cubicBezTo>
                <a:lnTo>
                  <a:pt x="238125" y="71438"/>
                </a:lnTo>
                <a:cubicBezTo>
                  <a:pt x="238125" y="84609"/>
                  <a:pt x="227484" y="95250"/>
                  <a:pt x="214313" y="95250"/>
                </a:cubicBezTo>
                <a:lnTo>
                  <a:pt x="166688" y="95250"/>
                </a:lnTo>
                <a:cubicBezTo>
                  <a:pt x="153516" y="95250"/>
                  <a:pt x="142875" y="84609"/>
                  <a:pt x="142875" y="71438"/>
                </a:cubicBezTo>
                <a:lnTo>
                  <a:pt x="142875" y="23812"/>
                </a:lnTo>
                <a:close/>
                <a:moveTo>
                  <a:pt x="166688" y="285750"/>
                </a:moveTo>
                <a:lnTo>
                  <a:pt x="214313" y="285750"/>
                </a:lnTo>
                <a:cubicBezTo>
                  <a:pt x="227484" y="285750"/>
                  <a:pt x="238125" y="296391"/>
                  <a:pt x="238125" y="309563"/>
                </a:cubicBezTo>
                <a:lnTo>
                  <a:pt x="238125" y="357188"/>
                </a:lnTo>
                <a:cubicBezTo>
                  <a:pt x="238125" y="370359"/>
                  <a:pt x="227484" y="381000"/>
                  <a:pt x="214313" y="381000"/>
                </a:cubicBezTo>
                <a:lnTo>
                  <a:pt x="166688" y="381000"/>
                </a:lnTo>
                <a:cubicBezTo>
                  <a:pt x="153516" y="381000"/>
                  <a:pt x="142875" y="370359"/>
                  <a:pt x="142875" y="357188"/>
                </a:cubicBezTo>
                <a:lnTo>
                  <a:pt x="142875" y="309563"/>
                </a:lnTo>
                <a:cubicBezTo>
                  <a:pt x="142875" y="296391"/>
                  <a:pt x="153516" y="285750"/>
                  <a:pt x="166688" y="285750"/>
                </a:cubicBezTo>
                <a:close/>
                <a:moveTo>
                  <a:pt x="309563" y="285750"/>
                </a:moveTo>
                <a:lnTo>
                  <a:pt x="357188" y="285750"/>
                </a:lnTo>
                <a:cubicBezTo>
                  <a:pt x="370359" y="285750"/>
                  <a:pt x="381000" y="296391"/>
                  <a:pt x="381000" y="309563"/>
                </a:cubicBezTo>
                <a:lnTo>
                  <a:pt x="381000" y="357188"/>
                </a:lnTo>
                <a:cubicBezTo>
                  <a:pt x="381000" y="370359"/>
                  <a:pt x="370359" y="381000"/>
                  <a:pt x="357188" y="381000"/>
                </a:cubicBezTo>
                <a:lnTo>
                  <a:pt x="309563" y="381000"/>
                </a:lnTo>
                <a:cubicBezTo>
                  <a:pt x="296391" y="381000"/>
                  <a:pt x="285750" y="370359"/>
                  <a:pt x="285750" y="357188"/>
                </a:cubicBezTo>
                <a:lnTo>
                  <a:pt x="285750" y="309563"/>
                </a:lnTo>
                <a:cubicBezTo>
                  <a:pt x="285750" y="296391"/>
                  <a:pt x="296391" y="285750"/>
                  <a:pt x="309563" y="285750"/>
                </a:cubicBezTo>
                <a:close/>
                <a:moveTo>
                  <a:pt x="238125" y="142875"/>
                </a:moveTo>
                <a:lnTo>
                  <a:pt x="285750" y="142875"/>
                </a:lnTo>
                <a:cubicBezTo>
                  <a:pt x="298921" y="142875"/>
                  <a:pt x="309563" y="153516"/>
                  <a:pt x="309563" y="166688"/>
                </a:cubicBezTo>
                <a:lnTo>
                  <a:pt x="309563" y="214313"/>
                </a:lnTo>
                <a:cubicBezTo>
                  <a:pt x="309563" y="227484"/>
                  <a:pt x="298921" y="238125"/>
                  <a:pt x="285750" y="238125"/>
                </a:cubicBezTo>
                <a:lnTo>
                  <a:pt x="238125" y="238125"/>
                </a:lnTo>
                <a:cubicBezTo>
                  <a:pt x="224954" y="238125"/>
                  <a:pt x="214313" y="227484"/>
                  <a:pt x="214313" y="214313"/>
                </a:cubicBezTo>
                <a:lnTo>
                  <a:pt x="214313" y="166688"/>
                </a:lnTo>
                <a:cubicBezTo>
                  <a:pt x="214313" y="153516"/>
                  <a:pt x="224954" y="142875"/>
                  <a:pt x="238125" y="142875"/>
                </a:cubicBezTo>
                <a:close/>
                <a:moveTo>
                  <a:pt x="102245" y="139973"/>
                </a:moveTo>
                <a:cubicBezTo>
                  <a:pt x="111547" y="130671"/>
                  <a:pt x="126653" y="130671"/>
                  <a:pt x="135954" y="139973"/>
                </a:cubicBezTo>
                <a:lnTo>
                  <a:pt x="169664" y="173682"/>
                </a:lnTo>
                <a:cubicBezTo>
                  <a:pt x="178966" y="182984"/>
                  <a:pt x="178966" y="198090"/>
                  <a:pt x="169664" y="207392"/>
                </a:cubicBezTo>
                <a:lnTo>
                  <a:pt x="135954" y="241102"/>
                </a:lnTo>
                <a:cubicBezTo>
                  <a:pt x="126653" y="250403"/>
                  <a:pt x="111547" y="250403"/>
                  <a:pt x="102245" y="241102"/>
                </a:cubicBezTo>
                <a:lnTo>
                  <a:pt x="68535" y="207318"/>
                </a:lnTo>
                <a:cubicBezTo>
                  <a:pt x="59234" y="198016"/>
                  <a:pt x="59234" y="182910"/>
                  <a:pt x="68535" y="173608"/>
                </a:cubicBezTo>
                <a:lnTo>
                  <a:pt x="102245" y="139898"/>
                </a:lnTo>
                <a:close/>
                <a:moveTo>
                  <a:pt x="23812" y="285750"/>
                </a:moveTo>
                <a:lnTo>
                  <a:pt x="71438" y="285750"/>
                </a:lnTo>
                <a:cubicBezTo>
                  <a:pt x="84609" y="285750"/>
                  <a:pt x="95250" y="296391"/>
                  <a:pt x="95250" y="309563"/>
                </a:cubicBezTo>
                <a:lnTo>
                  <a:pt x="95250" y="357188"/>
                </a:lnTo>
                <a:cubicBezTo>
                  <a:pt x="95250" y="370359"/>
                  <a:pt x="84609" y="381000"/>
                  <a:pt x="71438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lnTo>
                  <a:pt x="0" y="309563"/>
                </a:lnTo>
                <a:cubicBezTo>
                  <a:pt x="0" y="296391"/>
                  <a:pt x="10641" y="285750"/>
                  <a:pt x="23812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5356490" y="3581400"/>
            <a:ext cx="189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Tokenized Assets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94021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3096" y="288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7146264" y="3581400"/>
            <a:ext cx="142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NSE Access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64000" y="4241800"/>
            <a:ext cx="4064000" cy="2032000"/>
          </a:xfrm>
          <a:custGeom>
            <a:avLst/>
            <a:gdLst/>
            <a:ahLst/>
            <a:cxnLst/>
            <a:rect l="l" t="t" r="r" b="b"/>
            <a:pathLst>
              <a:path w="4064000" h="2032000">
                <a:moveTo>
                  <a:pt x="101600" y="0"/>
                </a:moveTo>
                <a:lnTo>
                  <a:pt x="3962400" y="0"/>
                </a:lnTo>
                <a:cubicBezTo>
                  <a:pt x="4018475" y="0"/>
                  <a:pt x="4064000" y="45525"/>
                  <a:pt x="4064000" y="101600"/>
                </a:cubicBezTo>
                <a:lnTo>
                  <a:pt x="4064000" y="1930400"/>
                </a:lnTo>
                <a:cubicBezTo>
                  <a:pt x="4064000" y="1986475"/>
                  <a:pt x="4018475" y="2032000"/>
                  <a:pt x="3962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25" name="Image 0" descr="https://kimi-web-img.moonshot.cn/img/img.freepik.com/a2b99b862ea426eaff1d6c918b9efe9b0e616282.jpg">    </p:cNvPr>
          <p:cNvPicPr>
            <a:picLocks noChangeAspect="1"/>
          </p:cNvPicPr>
          <p:nvPr/>
        </p:nvPicPr>
        <p:blipFill>
          <a:blip r:embed="rId1"/>
          <a:srcRect l="0" r="0" t="22233" b="22233"/>
          <a:stretch/>
        </p:blipFill>
        <p:spPr>
          <a:xfrm>
            <a:off x="4267200" y="4445000"/>
            <a:ext cx="3657600" cy="1625600"/>
          </a:xfrm>
          <a:prstGeom prst="roundRect">
            <a:avLst>
              <a:gd name="adj" fmla="val 4688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787400"/>
            <a:ext cx="5537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Investing Out of Reach for Millions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2006600"/>
            <a:ext cx="5537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millions in Africa, investing is still out of reach due to systemic barriers.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0200" y="3073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4888" y="10021"/>
                </a:moveTo>
                <a:cubicBezTo>
                  <a:pt x="130026" y="7243"/>
                  <a:pt x="124023" y="7243"/>
                  <a:pt x="119112" y="10021"/>
                </a:cubicBezTo>
                <a:lnTo>
                  <a:pt x="7987" y="73521"/>
                </a:lnTo>
                <a:cubicBezTo>
                  <a:pt x="1736" y="77093"/>
                  <a:pt x="-1339" y="84435"/>
                  <a:pt x="496" y="91380"/>
                </a:cubicBezTo>
                <a:cubicBezTo>
                  <a:pt x="2332" y="98326"/>
                  <a:pt x="8682" y="103188"/>
                  <a:pt x="15875" y="103188"/>
                </a:cubicBezTo>
                <a:lnTo>
                  <a:pt x="31750" y="103188"/>
                </a:lnTo>
                <a:lnTo>
                  <a:pt x="31750" y="206375"/>
                </a:lnTo>
                <a:lnTo>
                  <a:pt x="31750" y="206375"/>
                </a:lnTo>
                <a:lnTo>
                  <a:pt x="6350" y="225425"/>
                </a:lnTo>
                <a:cubicBezTo>
                  <a:pt x="2332" y="228402"/>
                  <a:pt x="0" y="23311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33114"/>
                  <a:pt x="251668" y="228402"/>
                  <a:pt x="247650" y="225425"/>
                </a:cubicBezTo>
                <a:lnTo>
                  <a:pt x="222250" y="206375"/>
                </a:lnTo>
                <a:lnTo>
                  <a:pt x="222250" y="103188"/>
                </a:lnTo>
                <a:lnTo>
                  <a:pt x="238125" y="103188"/>
                </a:lnTo>
                <a:cubicBezTo>
                  <a:pt x="245318" y="103188"/>
                  <a:pt x="251619" y="98326"/>
                  <a:pt x="253454" y="91380"/>
                </a:cubicBezTo>
                <a:cubicBezTo>
                  <a:pt x="255290" y="84435"/>
                  <a:pt x="252214" y="77093"/>
                  <a:pt x="245963" y="73521"/>
                </a:cubicBezTo>
                <a:lnTo>
                  <a:pt x="134838" y="10021"/>
                </a:lnTo>
                <a:close/>
                <a:moveTo>
                  <a:pt x="198438" y="103188"/>
                </a:moveTo>
                <a:lnTo>
                  <a:pt x="198438" y="206375"/>
                </a:lnTo>
                <a:lnTo>
                  <a:pt x="166688" y="206375"/>
                </a:lnTo>
                <a:lnTo>
                  <a:pt x="166688" y="103188"/>
                </a:lnTo>
                <a:lnTo>
                  <a:pt x="198438" y="103188"/>
                </a:lnTo>
                <a:close/>
                <a:moveTo>
                  <a:pt x="142875" y="103188"/>
                </a:moveTo>
                <a:lnTo>
                  <a:pt x="142875" y="206375"/>
                </a:lnTo>
                <a:lnTo>
                  <a:pt x="111125" y="206375"/>
                </a:lnTo>
                <a:lnTo>
                  <a:pt x="111125" y="103188"/>
                </a:lnTo>
                <a:lnTo>
                  <a:pt x="142875" y="103188"/>
                </a:lnTo>
                <a:close/>
                <a:moveTo>
                  <a:pt x="87313" y="103188"/>
                </a:moveTo>
                <a:lnTo>
                  <a:pt x="87313" y="206375"/>
                </a:lnTo>
                <a:lnTo>
                  <a:pt x="55563" y="206375"/>
                </a:lnTo>
                <a:lnTo>
                  <a:pt x="55563" y="103188"/>
                </a:lnTo>
                <a:lnTo>
                  <a:pt x="87313" y="103188"/>
                </a:lnTo>
                <a:close/>
                <a:moveTo>
                  <a:pt x="127000" y="47625"/>
                </a:moveTo>
                <a:cubicBezTo>
                  <a:pt x="135762" y="47625"/>
                  <a:pt x="142875" y="54738"/>
                  <a:pt x="142875" y="63500"/>
                </a:cubicBezTo>
                <a:cubicBezTo>
                  <a:pt x="142875" y="72262"/>
                  <a:pt x="135762" y="79375"/>
                  <a:pt x="127000" y="79375"/>
                </a:cubicBezTo>
                <a:cubicBezTo>
                  <a:pt x="118238" y="79375"/>
                  <a:pt x="111125" y="72262"/>
                  <a:pt x="111125" y="63500"/>
                </a:cubicBezTo>
                <a:cubicBezTo>
                  <a:pt x="111125" y="54738"/>
                  <a:pt x="118238" y="47625"/>
                  <a:pt x="127000" y="47625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5" name="Text 13"/>
          <p:cNvSpPr/>
          <p:nvPr/>
        </p:nvSpPr>
        <p:spPr>
          <a:xfrm>
            <a:off x="812800" y="30226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 to Entry: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Stock investing is limited to internet users with brokers.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1950" y="3886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7" name="Text 15"/>
          <p:cNvSpPr/>
          <p:nvPr/>
        </p:nvSpPr>
        <p:spPr>
          <a:xfrm>
            <a:off x="812800" y="38354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Mobile-First Continent: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650M+ mobile users, but majority on feature phones.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14325" y="4699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-7937"/>
                </a:moveTo>
                <a:cubicBezTo>
                  <a:pt x="136277" y="-7937"/>
                  <a:pt x="130969" y="-2629"/>
                  <a:pt x="130969" y="3969"/>
                </a:cubicBezTo>
                <a:lnTo>
                  <a:pt x="130969" y="9922"/>
                </a:lnTo>
                <a:lnTo>
                  <a:pt x="130076" y="9922"/>
                </a:lnTo>
                <a:cubicBezTo>
                  <a:pt x="111919" y="9922"/>
                  <a:pt x="97234" y="24656"/>
                  <a:pt x="97234" y="42763"/>
                </a:cubicBezTo>
                <a:cubicBezTo>
                  <a:pt x="97234" y="59333"/>
                  <a:pt x="109587" y="73323"/>
                  <a:pt x="126008" y="75357"/>
                </a:cubicBezTo>
                <a:lnTo>
                  <a:pt x="156270" y="79127"/>
                </a:lnTo>
                <a:cubicBezTo>
                  <a:pt x="158800" y="79425"/>
                  <a:pt x="160734" y="81607"/>
                  <a:pt x="160734" y="84187"/>
                </a:cubicBezTo>
                <a:cubicBezTo>
                  <a:pt x="160734" y="87015"/>
                  <a:pt x="158452" y="89247"/>
                  <a:pt x="155674" y="89247"/>
                </a:cubicBezTo>
                <a:lnTo>
                  <a:pt x="119063" y="89297"/>
                </a:lnTo>
                <a:cubicBezTo>
                  <a:pt x="111373" y="89297"/>
                  <a:pt x="105172" y="95498"/>
                  <a:pt x="105172" y="103188"/>
                </a:cubicBezTo>
                <a:cubicBezTo>
                  <a:pt x="105172" y="110877"/>
                  <a:pt x="111373" y="117078"/>
                  <a:pt x="119063" y="117078"/>
                </a:cubicBezTo>
                <a:lnTo>
                  <a:pt x="130969" y="117078"/>
                </a:lnTo>
                <a:lnTo>
                  <a:pt x="130969" y="123031"/>
                </a:lnTo>
                <a:cubicBezTo>
                  <a:pt x="130969" y="129629"/>
                  <a:pt x="136277" y="134938"/>
                  <a:pt x="142875" y="134938"/>
                </a:cubicBezTo>
                <a:cubicBezTo>
                  <a:pt x="149473" y="134938"/>
                  <a:pt x="154781" y="129629"/>
                  <a:pt x="154781" y="123031"/>
                </a:cubicBezTo>
                <a:lnTo>
                  <a:pt x="154781" y="117078"/>
                </a:lnTo>
                <a:lnTo>
                  <a:pt x="155674" y="117078"/>
                </a:lnTo>
                <a:cubicBezTo>
                  <a:pt x="173831" y="117078"/>
                  <a:pt x="188516" y="102344"/>
                  <a:pt x="188516" y="84237"/>
                </a:cubicBezTo>
                <a:cubicBezTo>
                  <a:pt x="188516" y="67667"/>
                  <a:pt x="176163" y="53677"/>
                  <a:pt x="159742" y="51643"/>
                </a:cubicBezTo>
                <a:lnTo>
                  <a:pt x="129480" y="47873"/>
                </a:lnTo>
                <a:cubicBezTo>
                  <a:pt x="126950" y="47575"/>
                  <a:pt x="125016" y="45393"/>
                  <a:pt x="125016" y="42813"/>
                </a:cubicBezTo>
                <a:cubicBezTo>
                  <a:pt x="125016" y="39985"/>
                  <a:pt x="127298" y="37753"/>
                  <a:pt x="130076" y="37753"/>
                </a:cubicBezTo>
                <a:lnTo>
                  <a:pt x="162719" y="37703"/>
                </a:lnTo>
                <a:cubicBezTo>
                  <a:pt x="170408" y="37703"/>
                  <a:pt x="176609" y="31502"/>
                  <a:pt x="176609" y="23812"/>
                </a:cubicBezTo>
                <a:cubicBezTo>
                  <a:pt x="176609" y="16123"/>
                  <a:pt x="170408" y="9922"/>
                  <a:pt x="162719" y="9922"/>
                </a:cubicBezTo>
                <a:lnTo>
                  <a:pt x="154781" y="9922"/>
                </a:lnTo>
                <a:lnTo>
                  <a:pt x="154781" y="3969"/>
                </a:lnTo>
                <a:cubicBezTo>
                  <a:pt x="154781" y="-2629"/>
                  <a:pt x="149473" y="-7937"/>
                  <a:pt x="142875" y="-7937"/>
                </a:cubicBezTo>
                <a:close/>
                <a:moveTo>
                  <a:pt x="54223" y="169416"/>
                </a:moveTo>
                <a:lnTo>
                  <a:pt x="33089" y="190500"/>
                </a:lnTo>
                <a:lnTo>
                  <a:pt x="15875" y="190500"/>
                </a:lnTo>
                <a:cubicBezTo>
                  <a:pt x="7094" y="190500"/>
                  <a:pt x="0" y="197594"/>
                  <a:pt x="0" y="206375"/>
                </a:cubicBezTo>
                <a:lnTo>
                  <a:pt x="0" y="238125"/>
                </a:lnTo>
                <a:cubicBezTo>
                  <a:pt x="0" y="246906"/>
                  <a:pt x="7094" y="254000"/>
                  <a:pt x="15875" y="254000"/>
                </a:cubicBezTo>
                <a:lnTo>
                  <a:pt x="174873" y="254000"/>
                </a:lnTo>
                <a:cubicBezTo>
                  <a:pt x="189260" y="254000"/>
                  <a:pt x="203299" y="249386"/>
                  <a:pt x="214908" y="240854"/>
                </a:cubicBezTo>
                <a:lnTo>
                  <a:pt x="277713" y="194568"/>
                </a:lnTo>
                <a:cubicBezTo>
                  <a:pt x="286544" y="188069"/>
                  <a:pt x="288429" y="175667"/>
                  <a:pt x="281930" y="166836"/>
                </a:cubicBezTo>
                <a:cubicBezTo>
                  <a:pt x="275431" y="158006"/>
                  <a:pt x="263029" y="156121"/>
                  <a:pt x="254198" y="162620"/>
                </a:cubicBezTo>
                <a:lnTo>
                  <a:pt x="194766" y="206375"/>
                </a:lnTo>
                <a:lnTo>
                  <a:pt x="138906" y="206375"/>
                </a:lnTo>
                <a:cubicBezTo>
                  <a:pt x="132308" y="206375"/>
                  <a:pt x="127000" y="201067"/>
                  <a:pt x="127000" y="194469"/>
                </a:cubicBezTo>
                <a:cubicBezTo>
                  <a:pt x="127000" y="187871"/>
                  <a:pt x="132308" y="182563"/>
                  <a:pt x="138906" y="182563"/>
                </a:cubicBezTo>
                <a:lnTo>
                  <a:pt x="174625" y="182563"/>
                </a:lnTo>
                <a:cubicBezTo>
                  <a:pt x="183406" y="182563"/>
                  <a:pt x="190500" y="175468"/>
                  <a:pt x="190500" y="166688"/>
                </a:cubicBezTo>
                <a:cubicBezTo>
                  <a:pt x="190500" y="157907"/>
                  <a:pt x="183406" y="150813"/>
                  <a:pt x="174625" y="150813"/>
                </a:cubicBezTo>
                <a:lnTo>
                  <a:pt x="99120" y="150813"/>
                </a:lnTo>
                <a:cubicBezTo>
                  <a:pt x="82302" y="150813"/>
                  <a:pt x="66129" y="157510"/>
                  <a:pt x="54223" y="169416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Text 17"/>
          <p:cNvSpPr/>
          <p:nvPr/>
        </p:nvSpPr>
        <p:spPr>
          <a:xfrm>
            <a:off x="812800" y="46482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&amp; Delay: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High fees and slow settlement times hinder participation.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0200" y="5511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95250"/>
                </a:lnTo>
                <a:cubicBezTo>
                  <a:pt x="254000" y="77738"/>
                  <a:pt x="239762" y="63500"/>
                  <a:pt x="222250" y="63500"/>
                </a:cubicBezTo>
                <a:lnTo>
                  <a:pt x="35719" y="63500"/>
                </a:lnTo>
                <a:cubicBezTo>
                  <a:pt x="29121" y="63500"/>
                  <a:pt x="23812" y="58192"/>
                  <a:pt x="23812" y="51594"/>
                </a:cubicBezTo>
                <a:cubicBezTo>
                  <a:pt x="23812" y="44996"/>
                  <a:pt x="29121" y="39688"/>
                  <a:pt x="35719" y="39688"/>
                </a:cubicBezTo>
                <a:lnTo>
                  <a:pt x="226219" y="39688"/>
                </a:lnTo>
                <a:cubicBezTo>
                  <a:pt x="232817" y="39688"/>
                  <a:pt x="238125" y="34379"/>
                  <a:pt x="238125" y="27781"/>
                </a:cubicBezTo>
                <a:cubicBezTo>
                  <a:pt x="238125" y="21183"/>
                  <a:pt x="232817" y="15875"/>
                  <a:pt x="226219" y="15875"/>
                </a:cubicBezTo>
                <a:lnTo>
                  <a:pt x="31750" y="15875"/>
                </a:lnTo>
                <a:close/>
                <a:moveTo>
                  <a:pt x="206375" y="127000"/>
                </a:moveTo>
                <a:cubicBezTo>
                  <a:pt x="215137" y="127000"/>
                  <a:pt x="222250" y="134113"/>
                  <a:pt x="222250" y="142875"/>
                </a:cubicBezTo>
                <a:cubicBezTo>
                  <a:pt x="222250" y="151637"/>
                  <a:pt x="215137" y="158750"/>
                  <a:pt x="206375" y="158750"/>
                </a:cubicBezTo>
                <a:cubicBezTo>
                  <a:pt x="197613" y="158750"/>
                  <a:pt x="190500" y="151637"/>
                  <a:pt x="190500" y="142875"/>
                </a:cubicBezTo>
                <a:cubicBezTo>
                  <a:pt x="190500" y="134113"/>
                  <a:pt x="197613" y="127000"/>
                  <a:pt x="206375" y="12700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1" name="Text 19"/>
          <p:cNvSpPr/>
          <p:nvPr/>
        </p:nvSpPr>
        <p:spPr>
          <a:xfrm>
            <a:off x="812800" y="54610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Crypto Wallets: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Require smartphones, data, and technical literacy.</a:t>
            </a:r>
            <a:endParaRPr lang="en-US" sz="1600" dirty="0"/>
          </a:p>
        </p:txBody>
      </p:sp>
      <p:pic>
        <p:nvPicPr>
          <p:cNvPr id="22" name="Image 0" descr="https://kimi-img.moonshot.cn/pub/slides/25-10-30-15:29:16-d41h7j20p58lvvdv4fs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809" y="254000"/>
            <a:ext cx="6239391" cy="4445000"/>
          </a:xfrm>
          <a:prstGeom prst="roundRect">
            <a:avLst>
              <a:gd name="adj" fmla="val 2105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&amp; Product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574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Tokenizing the NSE — One Text at a Time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2184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seamless, text-based workflow democratizes access to stock ownership.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37338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5" name="Text 13"/>
          <p:cNvSpPr/>
          <p:nvPr/>
        </p:nvSpPr>
        <p:spPr>
          <a:xfrm>
            <a:off x="254000" y="49784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Powered by: 🤖 AI Chatbot | 💠 Hedera Hashgraph | 💬 SMS/USSD Interface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58900" y="29464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5A6C8C"/>
          </a:solidFill>
          <a:ln w="33867">
            <a:solidFill>
              <a:srgbClr val="A8BBE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679575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57188"/>
                </a:moveTo>
                <a:cubicBezTo>
                  <a:pt x="295721" y="357188"/>
                  <a:pt x="381000" y="277192"/>
                  <a:pt x="381000" y="178594"/>
                </a:cubicBezTo>
                <a:cubicBezTo>
                  <a:pt x="381000" y="79995"/>
                  <a:pt x="295721" y="0"/>
                  <a:pt x="190500" y="0"/>
                </a:cubicBezTo>
                <a:cubicBezTo>
                  <a:pt x="85279" y="0"/>
                  <a:pt x="0" y="79995"/>
                  <a:pt x="0" y="178594"/>
                </a:cubicBezTo>
                <a:cubicBezTo>
                  <a:pt x="0" y="219001"/>
                  <a:pt x="14288" y="256208"/>
                  <a:pt x="38398" y="286122"/>
                </a:cubicBezTo>
                <a:lnTo>
                  <a:pt x="2084" y="354806"/>
                </a:lnTo>
                <a:cubicBezTo>
                  <a:pt x="-1488" y="361504"/>
                  <a:pt x="-372" y="369689"/>
                  <a:pt x="4763" y="375270"/>
                </a:cubicBezTo>
                <a:cubicBezTo>
                  <a:pt x="9897" y="380851"/>
                  <a:pt x="18008" y="382563"/>
                  <a:pt x="24929" y="379586"/>
                </a:cubicBezTo>
                <a:lnTo>
                  <a:pt x="113035" y="341858"/>
                </a:lnTo>
                <a:cubicBezTo>
                  <a:pt x="136699" y="351681"/>
                  <a:pt x="162892" y="357188"/>
                  <a:pt x="190500" y="357188"/>
                </a:cubicBezTo>
                <a:close/>
                <a:moveTo>
                  <a:pt x="104775" y="128588"/>
                </a:moveTo>
                <a:lnTo>
                  <a:pt x="119063" y="128588"/>
                </a:lnTo>
                <a:cubicBezTo>
                  <a:pt x="125611" y="128588"/>
                  <a:pt x="130969" y="133945"/>
                  <a:pt x="130969" y="140494"/>
                </a:cubicBezTo>
                <a:cubicBezTo>
                  <a:pt x="130969" y="147042"/>
                  <a:pt x="125611" y="152400"/>
                  <a:pt x="119063" y="152400"/>
                </a:cubicBezTo>
                <a:lnTo>
                  <a:pt x="104775" y="152400"/>
                </a:lnTo>
                <a:cubicBezTo>
                  <a:pt x="100831" y="152400"/>
                  <a:pt x="97631" y="155600"/>
                  <a:pt x="97631" y="159544"/>
                </a:cubicBezTo>
                <a:cubicBezTo>
                  <a:pt x="97631" y="163488"/>
                  <a:pt x="100831" y="166688"/>
                  <a:pt x="104775" y="166688"/>
                </a:cubicBezTo>
                <a:cubicBezTo>
                  <a:pt x="121890" y="166688"/>
                  <a:pt x="135731" y="180529"/>
                  <a:pt x="135731" y="197644"/>
                </a:cubicBezTo>
                <a:cubicBezTo>
                  <a:pt x="135731" y="214759"/>
                  <a:pt x="121890" y="228600"/>
                  <a:pt x="104775" y="228600"/>
                </a:cubicBezTo>
                <a:lnTo>
                  <a:pt x="85725" y="228600"/>
                </a:lnTo>
                <a:cubicBezTo>
                  <a:pt x="79177" y="228600"/>
                  <a:pt x="73819" y="223242"/>
                  <a:pt x="73819" y="216694"/>
                </a:cubicBezTo>
                <a:cubicBezTo>
                  <a:pt x="73819" y="210145"/>
                  <a:pt x="79177" y="204788"/>
                  <a:pt x="85725" y="204788"/>
                </a:cubicBezTo>
                <a:lnTo>
                  <a:pt x="104775" y="204788"/>
                </a:lnTo>
                <a:cubicBezTo>
                  <a:pt x="108719" y="204788"/>
                  <a:pt x="111919" y="201588"/>
                  <a:pt x="111919" y="197644"/>
                </a:cubicBezTo>
                <a:cubicBezTo>
                  <a:pt x="111919" y="193700"/>
                  <a:pt x="108719" y="190500"/>
                  <a:pt x="104775" y="190500"/>
                </a:cubicBezTo>
                <a:cubicBezTo>
                  <a:pt x="87660" y="190500"/>
                  <a:pt x="73819" y="176659"/>
                  <a:pt x="73819" y="159544"/>
                </a:cubicBezTo>
                <a:cubicBezTo>
                  <a:pt x="73819" y="142429"/>
                  <a:pt x="87660" y="128588"/>
                  <a:pt x="104775" y="128588"/>
                </a:cubicBezTo>
                <a:close/>
                <a:moveTo>
                  <a:pt x="245269" y="159544"/>
                </a:moveTo>
                <a:cubicBezTo>
                  <a:pt x="245269" y="142429"/>
                  <a:pt x="259110" y="128588"/>
                  <a:pt x="276225" y="128588"/>
                </a:cubicBezTo>
                <a:lnTo>
                  <a:pt x="290513" y="128588"/>
                </a:lnTo>
                <a:cubicBezTo>
                  <a:pt x="297061" y="128588"/>
                  <a:pt x="302419" y="133945"/>
                  <a:pt x="302419" y="140494"/>
                </a:cubicBezTo>
                <a:cubicBezTo>
                  <a:pt x="302419" y="147042"/>
                  <a:pt x="297061" y="152400"/>
                  <a:pt x="290513" y="152400"/>
                </a:cubicBezTo>
                <a:lnTo>
                  <a:pt x="276225" y="152400"/>
                </a:lnTo>
                <a:cubicBezTo>
                  <a:pt x="272281" y="152400"/>
                  <a:pt x="269081" y="155600"/>
                  <a:pt x="269081" y="159544"/>
                </a:cubicBezTo>
                <a:cubicBezTo>
                  <a:pt x="269081" y="163488"/>
                  <a:pt x="272281" y="166688"/>
                  <a:pt x="276225" y="166688"/>
                </a:cubicBezTo>
                <a:cubicBezTo>
                  <a:pt x="293340" y="166688"/>
                  <a:pt x="307181" y="180529"/>
                  <a:pt x="307181" y="197644"/>
                </a:cubicBezTo>
                <a:cubicBezTo>
                  <a:pt x="307181" y="214759"/>
                  <a:pt x="293340" y="228600"/>
                  <a:pt x="276225" y="228600"/>
                </a:cubicBezTo>
                <a:lnTo>
                  <a:pt x="257175" y="228600"/>
                </a:lnTo>
                <a:cubicBezTo>
                  <a:pt x="250627" y="228600"/>
                  <a:pt x="245269" y="223242"/>
                  <a:pt x="245269" y="216694"/>
                </a:cubicBezTo>
                <a:cubicBezTo>
                  <a:pt x="245269" y="210145"/>
                  <a:pt x="250627" y="204788"/>
                  <a:pt x="257175" y="204788"/>
                </a:cubicBezTo>
                <a:lnTo>
                  <a:pt x="276225" y="204788"/>
                </a:lnTo>
                <a:cubicBezTo>
                  <a:pt x="280169" y="204788"/>
                  <a:pt x="283369" y="201588"/>
                  <a:pt x="283369" y="197644"/>
                </a:cubicBezTo>
                <a:cubicBezTo>
                  <a:pt x="283369" y="193700"/>
                  <a:pt x="280169" y="190500"/>
                  <a:pt x="276225" y="190500"/>
                </a:cubicBezTo>
                <a:cubicBezTo>
                  <a:pt x="259110" y="190500"/>
                  <a:pt x="245269" y="176659"/>
                  <a:pt x="245269" y="159544"/>
                </a:cubicBezTo>
                <a:close/>
                <a:moveTo>
                  <a:pt x="172120" y="134392"/>
                </a:moveTo>
                <a:lnTo>
                  <a:pt x="190500" y="164976"/>
                </a:lnTo>
                <a:lnTo>
                  <a:pt x="208880" y="134392"/>
                </a:lnTo>
                <a:cubicBezTo>
                  <a:pt x="211634" y="129778"/>
                  <a:pt x="217140" y="127620"/>
                  <a:pt x="222275" y="129034"/>
                </a:cubicBezTo>
                <a:cubicBezTo>
                  <a:pt x="227409" y="130448"/>
                  <a:pt x="230981" y="135136"/>
                  <a:pt x="230981" y="140494"/>
                </a:cubicBezTo>
                <a:lnTo>
                  <a:pt x="230981" y="216694"/>
                </a:lnTo>
                <a:cubicBezTo>
                  <a:pt x="230981" y="223242"/>
                  <a:pt x="225623" y="228600"/>
                  <a:pt x="219075" y="228600"/>
                </a:cubicBezTo>
                <a:cubicBezTo>
                  <a:pt x="212527" y="228600"/>
                  <a:pt x="207169" y="223242"/>
                  <a:pt x="207169" y="216694"/>
                </a:cubicBezTo>
                <a:lnTo>
                  <a:pt x="207169" y="183505"/>
                </a:lnTo>
                <a:lnTo>
                  <a:pt x="200695" y="194295"/>
                </a:lnTo>
                <a:cubicBezTo>
                  <a:pt x="198537" y="197867"/>
                  <a:pt x="194667" y="200099"/>
                  <a:pt x="190500" y="200099"/>
                </a:cubicBezTo>
                <a:cubicBezTo>
                  <a:pt x="186333" y="200099"/>
                  <a:pt x="182463" y="197867"/>
                  <a:pt x="180305" y="194295"/>
                </a:cubicBezTo>
                <a:lnTo>
                  <a:pt x="173831" y="183505"/>
                </a:lnTo>
                <a:lnTo>
                  <a:pt x="173831" y="216694"/>
                </a:lnTo>
                <a:cubicBezTo>
                  <a:pt x="173831" y="223242"/>
                  <a:pt x="168473" y="228600"/>
                  <a:pt x="161925" y="228600"/>
                </a:cubicBezTo>
                <a:cubicBezTo>
                  <a:pt x="155377" y="228600"/>
                  <a:pt x="150019" y="223242"/>
                  <a:pt x="150019" y="216694"/>
                </a:cubicBezTo>
                <a:lnTo>
                  <a:pt x="150019" y="140494"/>
                </a:lnTo>
                <a:cubicBezTo>
                  <a:pt x="150019" y="135136"/>
                  <a:pt x="153591" y="130448"/>
                  <a:pt x="158725" y="129034"/>
                </a:cubicBezTo>
                <a:cubicBezTo>
                  <a:pt x="163860" y="127620"/>
                  <a:pt x="169366" y="129778"/>
                  <a:pt x="172120" y="1343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38502" y="40640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User SMS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"Buy 3 Safaricom"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178300" y="29464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5A6C8C"/>
          </a:solidFill>
          <a:ln w="33867">
            <a:solidFill>
              <a:srgbClr val="A8BBE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98975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57188"/>
                </a:moveTo>
                <a:cubicBezTo>
                  <a:pt x="295721" y="357188"/>
                  <a:pt x="381000" y="277192"/>
                  <a:pt x="381000" y="178594"/>
                </a:cubicBezTo>
                <a:cubicBezTo>
                  <a:pt x="381000" y="79995"/>
                  <a:pt x="295721" y="0"/>
                  <a:pt x="190500" y="0"/>
                </a:cubicBezTo>
                <a:cubicBezTo>
                  <a:pt x="85279" y="0"/>
                  <a:pt x="0" y="79995"/>
                  <a:pt x="0" y="178594"/>
                </a:cubicBezTo>
                <a:cubicBezTo>
                  <a:pt x="0" y="219001"/>
                  <a:pt x="14288" y="256208"/>
                  <a:pt x="38398" y="286122"/>
                </a:cubicBezTo>
                <a:lnTo>
                  <a:pt x="2084" y="354806"/>
                </a:lnTo>
                <a:cubicBezTo>
                  <a:pt x="-1488" y="361504"/>
                  <a:pt x="-372" y="369689"/>
                  <a:pt x="4763" y="375270"/>
                </a:cubicBezTo>
                <a:cubicBezTo>
                  <a:pt x="9897" y="380851"/>
                  <a:pt x="18008" y="382563"/>
                  <a:pt x="24929" y="379586"/>
                </a:cubicBezTo>
                <a:lnTo>
                  <a:pt x="113035" y="341858"/>
                </a:lnTo>
                <a:cubicBezTo>
                  <a:pt x="136699" y="351681"/>
                  <a:pt x="162892" y="357188"/>
                  <a:pt x="190500" y="357188"/>
                </a:cubicBezTo>
                <a:close/>
                <a:moveTo>
                  <a:pt x="95250" y="154781"/>
                </a:moveTo>
                <a:cubicBezTo>
                  <a:pt x="108392" y="154781"/>
                  <a:pt x="119063" y="165451"/>
                  <a:pt x="119063" y="178594"/>
                </a:cubicBezTo>
                <a:cubicBezTo>
                  <a:pt x="119063" y="191736"/>
                  <a:pt x="108392" y="202406"/>
                  <a:pt x="95250" y="202406"/>
                </a:cubicBezTo>
                <a:cubicBezTo>
                  <a:pt x="82108" y="202406"/>
                  <a:pt x="71438" y="191736"/>
                  <a:pt x="71438" y="178594"/>
                </a:cubicBezTo>
                <a:cubicBezTo>
                  <a:pt x="71438" y="165451"/>
                  <a:pt x="82108" y="154781"/>
                  <a:pt x="95250" y="154781"/>
                </a:cubicBezTo>
                <a:close/>
                <a:moveTo>
                  <a:pt x="190500" y="154781"/>
                </a:moveTo>
                <a:cubicBezTo>
                  <a:pt x="203642" y="154781"/>
                  <a:pt x="214313" y="165451"/>
                  <a:pt x="214313" y="178594"/>
                </a:cubicBezTo>
                <a:cubicBezTo>
                  <a:pt x="214313" y="191736"/>
                  <a:pt x="203642" y="202406"/>
                  <a:pt x="190500" y="202406"/>
                </a:cubicBezTo>
                <a:cubicBezTo>
                  <a:pt x="177358" y="202406"/>
                  <a:pt x="166688" y="191736"/>
                  <a:pt x="166688" y="178594"/>
                </a:cubicBezTo>
                <a:cubicBezTo>
                  <a:pt x="166688" y="165451"/>
                  <a:pt x="177358" y="154781"/>
                  <a:pt x="190500" y="154781"/>
                </a:cubicBezTo>
                <a:close/>
                <a:moveTo>
                  <a:pt x="261938" y="178594"/>
                </a:moveTo>
                <a:cubicBezTo>
                  <a:pt x="261938" y="165451"/>
                  <a:pt x="272608" y="154781"/>
                  <a:pt x="285750" y="154781"/>
                </a:cubicBezTo>
                <a:cubicBezTo>
                  <a:pt x="298892" y="154781"/>
                  <a:pt x="309563" y="165451"/>
                  <a:pt x="309563" y="178594"/>
                </a:cubicBezTo>
                <a:cubicBezTo>
                  <a:pt x="309563" y="191736"/>
                  <a:pt x="298892" y="202406"/>
                  <a:pt x="285750" y="202406"/>
                </a:cubicBezTo>
                <a:cubicBezTo>
                  <a:pt x="272608" y="202406"/>
                  <a:pt x="261938" y="191736"/>
                  <a:pt x="261938" y="1785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3946922" y="4064000"/>
            <a:ext cx="147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AI Chatbot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Processes Request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997700" y="29464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5A6C8C"/>
          </a:solidFill>
          <a:ln w="33867">
            <a:solidFill>
              <a:srgbClr val="A8BBEA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366000" y="3263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6825324" y="4064000"/>
            <a:ext cx="135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M-PESA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Payment Prompt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817100" y="29464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5A6C8C"/>
          </a:solidFill>
          <a:ln w="33867">
            <a:solidFill>
              <a:srgbClr val="A8BBE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10137775" y="3263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11336" y="-967"/>
                </a:moveTo>
                <a:cubicBezTo>
                  <a:pt x="198462" y="-8409"/>
                  <a:pt x="182538" y="-8409"/>
                  <a:pt x="169664" y="-967"/>
                </a:cubicBezTo>
                <a:lnTo>
                  <a:pt x="107007" y="35198"/>
                </a:lnTo>
                <a:cubicBezTo>
                  <a:pt x="94134" y="42639"/>
                  <a:pt x="86171" y="56406"/>
                  <a:pt x="86171" y="71289"/>
                </a:cubicBezTo>
                <a:lnTo>
                  <a:pt x="86171" y="147117"/>
                </a:lnTo>
                <a:lnTo>
                  <a:pt x="20464" y="185068"/>
                </a:lnTo>
                <a:cubicBezTo>
                  <a:pt x="7590" y="192509"/>
                  <a:pt x="-372" y="206276"/>
                  <a:pt x="-372" y="221159"/>
                </a:cubicBezTo>
                <a:lnTo>
                  <a:pt x="-372" y="293563"/>
                </a:lnTo>
                <a:cubicBezTo>
                  <a:pt x="-372" y="308446"/>
                  <a:pt x="7590" y="322213"/>
                  <a:pt x="20464" y="329654"/>
                </a:cubicBezTo>
                <a:lnTo>
                  <a:pt x="83195" y="365820"/>
                </a:lnTo>
                <a:cubicBezTo>
                  <a:pt x="96069" y="373261"/>
                  <a:pt x="111993" y="373261"/>
                  <a:pt x="124867" y="365820"/>
                </a:cubicBezTo>
                <a:lnTo>
                  <a:pt x="190574" y="327868"/>
                </a:lnTo>
                <a:lnTo>
                  <a:pt x="256282" y="365820"/>
                </a:lnTo>
                <a:cubicBezTo>
                  <a:pt x="269156" y="373261"/>
                  <a:pt x="285080" y="373261"/>
                  <a:pt x="297954" y="365820"/>
                </a:cubicBezTo>
                <a:lnTo>
                  <a:pt x="360536" y="329654"/>
                </a:lnTo>
                <a:cubicBezTo>
                  <a:pt x="373410" y="322213"/>
                  <a:pt x="381372" y="308446"/>
                  <a:pt x="381372" y="293563"/>
                </a:cubicBezTo>
                <a:lnTo>
                  <a:pt x="381372" y="221159"/>
                </a:lnTo>
                <a:cubicBezTo>
                  <a:pt x="381372" y="206276"/>
                  <a:pt x="373410" y="192509"/>
                  <a:pt x="360536" y="185068"/>
                </a:cubicBezTo>
                <a:lnTo>
                  <a:pt x="294829" y="147117"/>
                </a:lnTo>
                <a:lnTo>
                  <a:pt x="294829" y="71289"/>
                </a:lnTo>
                <a:cubicBezTo>
                  <a:pt x="294829" y="56406"/>
                  <a:pt x="286866" y="42639"/>
                  <a:pt x="273993" y="35198"/>
                </a:cubicBezTo>
                <a:lnTo>
                  <a:pt x="211336" y="-967"/>
                </a:lnTo>
                <a:close/>
                <a:moveTo>
                  <a:pt x="172641" y="217736"/>
                </a:moveTo>
                <a:lnTo>
                  <a:pt x="172641" y="296987"/>
                </a:lnTo>
                <a:lnTo>
                  <a:pt x="106933" y="334938"/>
                </a:lnTo>
                <a:cubicBezTo>
                  <a:pt x="106040" y="335459"/>
                  <a:pt x="104998" y="335756"/>
                  <a:pt x="103956" y="335756"/>
                </a:cubicBezTo>
                <a:lnTo>
                  <a:pt x="103956" y="257398"/>
                </a:lnTo>
                <a:lnTo>
                  <a:pt x="172641" y="217736"/>
                </a:lnTo>
                <a:close/>
                <a:moveTo>
                  <a:pt x="344835" y="218182"/>
                </a:moveTo>
                <a:cubicBezTo>
                  <a:pt x="345356" y="219075"/>
                  <a:pt x="345653" y="220117"/>
                  <a:pt x="345653" y="221159"/>
                </a:cubicBezTo>
                <a:lnTo>
                  <a:pt x="345653" y="293563"/>
                </a:lnTo>
                <a:cubicBezTo>
                  <a:pt x="345653" y="295721"/>
                  <a:pt x="344537" y="297656"/>
                  <a:pt x="342677" y="298698"/>
                </a:cubicBezTo>
                <a:lnTo>
                  <a:pt x="279946" y="334863"/>
                </a:lnTo>
                <a:cubicBezTo>
                  <a:pt x="279053" y="335384"/>
                  <a:pt x="278011" y="335682"/>
                  <a:pt x="276969" y="335682"/>
                </a:cubicBezTo>
                <a:lnTo>
                  <a:pt x="276969" y="257324"/>
                </a:lnTo>
                <a:lnTo>
                  <a:pt x="344835" y="218182"/>
                </a:lnTo>
                <a:close/>
                <a:moveTo>
                  <a:pt x="259184" y="71289"/>
                </a:moveTo>
                <a:lnTo>
                  <a:pt x="259184" y="147117"/>
                </a:lnTo>
                <a:lnTo>
                  <a:pt x="190500" y="186779"/>
                </a:lnTo>
                <a:lnTo>
                  <a:pt x="190500" y="107528"/>
                </a:lnTo>
                <a:lnTo>
                  <a:pt x="258366" y="68387"/>
                </a:lnTo>
                <a:cubicBezTo>
                  <a:pt x="258887" y="69279"/>
                  <a:pt x="259184" y="70321"/>
                  <a:pt x="259184" y="713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724893" y="40640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Hedera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Delivery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4150" y="86741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 Stocks, Real Time, Real Tokens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21590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stockbroker in a text conversation. Key features include: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98450" y="318346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5" name="Text 13"/>
          <p:cNvSpPr/>
          <p:nvPr/>
        </p:nvSpPr>
        <p:spPr>
          <a:xfrm>
            <a:off x="812800" y="31750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Support Bot: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Live NSE data via API.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6496" y="37930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47625"/>
                </a:moveTo>
                <a:lnTo>
                  <a:pt x="63500" y="39688"/>
                </a:lnTo>
                <a:cubicBezTo>
                  <a:pt x="63500" y="17760"/>
                  <a:pt x="106164" y="0"/>
                  <a:pt x="158750" y="0"/>
                </a:cubicBezTo>
                <a:cubicBezTo>
                  <a:pt x="211336" y="0"/>
                  <a:pt x="254000" y="17760"/>
                  <a:pt x="254000" y="39688"/>
                </a:cubicBezTo>
                <a:lnTo>
                  <a:pt x="254000" y="47625"/>
                </a:lnTo>
                <a:cubicBezTo>
                  <a:pt x="254000" y="62805"/>
                  <a:pt x="233511" y="76002"/>
                  <a:pt x="203398" y="82699"/>
                </a:cubicBezTo>
                <a:cubicBezTo>
                  <a:pt x="202208" y="81310"/>
                  <a:pt x="200968" y="79970"/>
                  <a:pt x="199727" y="78730"/>
                </a:cubicBezTo>
                <a:cubicBezTo>
                  <a:pt x="192038" y="71140"/>
                  <a:pt x="182116" y="65385"/>
                  <a:pt x="171748" y="61119"/>
                </a:cubicBezTo>
                <a:cubicBezTo>
                  <a:pt x="150961" y="52437"/>
                  <a:pt x="123875" y="47675"/>
                  <a:pt x="95250" y="47675"/>
                </a:cubicBezTo>
                <a:cubicBezTo>
                  <a:pt x="84386" y="47675"/>
                  <a:pt x="73769" y="48369"/>
                  <a:pt x="63599" y="49709"/>
                </a:cubicBezTo>
                <a:cubicBezTo>
                  <a:pt x="63500" y="49064"/>
                  <a:pt x="63500" y="48369"/>
                  <a:pt x="63500" y="47675"/>
                </a:cubicBezTo>
                <a:close/>
                <a:moveTo>
                  <a:pt x="214313" y="175121"/>
                </a:moveTo>
                <a:lnTo>
                  <a:pt x="214313" y="152202"/>
                </a:lnTo>
                <a:cubicBezTo>
                  <a:pt x="221804" y="150267"/>
                  <a:pt x="228848" y="147985"/>
                  <a:pt x="235248" y="145306"/>
                </a:cubicBezTo>
                <a:cubicBezTo>
                  <a:pt x="241796" y="142577"/>
                  <a:pt x="248196" y="139254"/>
                  <a:pt x="254000" y="135235"/>
                </a:cubicBezTo>
                <a:lnTo>
                  <a:pt x="254000" y="142875"/>
                </a:lnTo>
                <a:cubicBezTo>
                  <a:pt x="254000" y="156170"/>
                  <a:pt x="238373" y="167928"/>
                  <a:pt x="214313" y="175121"/>
                </a:cubicBezTo>
                <a:close/>
                <a:moveTo>
                  <a:pt x="214313" y="127496"/>
                </a:moveTo>
                <a:lnTo>
                  <a:pt x="214313" y="111125"/>
                </a:lnTo>
                <a:cubicBezTo>
                  <a:pt x="214313" y="108893"/>
                  <a:pt x="214114" y="106759"/>
                  <a:pt x="213816" y="104676"/>
                </a:cubicBezTo>
                <a:cubicBezTo>
                  <a:pt x="221506" y="102741"/>
                  <a:pt x="228699" y="100409"/>
                  <a:pt x="235248" y="97631"/>
                </a:cubicBezTo>
                <a:cubicBezTo>
                  <a:pt x="241796" y="94853"/>
                  <a:pt x="248196" y="91579"/>
                  <a:pt x="254000" y="87561"/>
                </a:cubicBezTo>
                <a:lnTo>
                  <a:pt x="254000" y="95200"/>
                </a:lnTo>
                <a:cubicBezTo>
                  <a:pt x="254000" y="108496"/>
                  <a:pt x="238373" y="120253"/>
                  <a:pt x="214313" y="127446"/>
                </a:cubicBezTo>
                <a:close/>
                <a:moveTo>
                  <a:pt x="0" y="119063"/>
                </a:moveTo>
                <a:lnTo>
                  <a:pt x="0" y="111125"/>
                </a:lnTo>
                <a:cubicBezTo>
                  <a:pt x="0" y="89198"/>
                  <a:pt x="42664" y="71438"/>
                  <a:pt x="95250" y="71438"/>
                </a:cubicBezTo>
                <a:cubicBezTo>
                  <a:pt x="147836" y="71438"/>
                  <a:pt x="190500" y="89198"/>
                  <a:pt x="190500" y="111125"/>
                </a:cubicBezTo>
                <a:lnTo>
                  <a:pt x="190500" y="119063"/>
                </a:lnTo>
                <a:cubicBezTo>
                  <a:pt x="190500" y="140990"/>
                  <a:pt x="147836" y="158750"/>
                  <a:pt x="95250" y="158750"/>
                </a:cubicBezTo>
                <a:cubicBezTo>
                  <a:pt x="42664" y="158750"/>
                  <a:pt x="0" y="140990"/>
                  <a:pt x="0" y="119063"/>
                </a:cubicBezTo>
                <a:close/>
                <a:moveTo>
                  <a:pt x="190500" y="166688"/>
                </a:moveTo>
                <a:cubicBezTo>
                  <a:pt x="190500" y="188615"/>
                  <a:pt x="147836" y="206375"/>
                  <a:pt x="95250" y="206375"/>
                </a:cubicBezTo>
                <a:cubicBezTo>
                  <a:pt x="42664" y="206375"/>
                  <a:pt x="0" y="188615"/>
                  <a:pt x="0" y="166688"/>
                </a:cubicBezTo>
                <a:lnTo>
                  <a:pt x="0" y="159048"/>
                </a:lnTo>
                <a:cubicBezTo>
                  <a:pt x="5755" y="163066"/>
                  <a:pt x="12154" y="166340"/>
                  <a:pt x="18752" y="169118"/>
                </a:cubicBezTo>
                <a:cubicBezTo>
                  <a:pt x="39539" y="177800"/>
                  <a:pt x="66625" y="182563"/>
                  <a:pt x="95250" y="182563"/>
                </a:cubicBezTo>
                <a:cubicBezTo>
                  <a:pt x="123875" y="182563"/>
                  <a:pt x="150961" y="177750"/>
                  <a:pt x="171748" y="169118"/>
                </a:cubicBezTo>
                <a:cubicBezTo>
                  <a:pt x="178296" y="166390"/>
                  <a:pt x="184696" y="163066"/>
                  <a:pt x="190500" y="159048"/>
                </a:cubicBezTo>
                <a:lnTo>
                  <a:pt x="190500" y="166688"/>
                </a:lnTo>
                <a:close/>
                <a:moveTo>
                  <a:pt x="190500" y="206673"/>
                </a:moveTo>
                <a:lnTo>
                  <a:pt x="190500" y="214313"/>
                </a:lnTo>
                <a:cubicBezTo>
                  <a:pt x="190500" y="236240"/>
                  <a:pt x="147836" y="254000"/>
                  <a:pt x="95250" y="254000"/>
                </a:cubicBezTo>
                <a:cubicBezTo>
                  <a:pt x="42664" y="254000"/>
                  <a:pt x="0" y="236240"/>
                  <a:pt x="0" y="214313"/>
                </a:cubicBezTo>
                <a:lnTo>
                  <a:pt x="0" y="206673"/>
                </a:lnTo>
                <a:cubicBezTo>
                  <a:pt x="5755" y="210691"/>
                  <a:pt x="12154" y="213965"/>
                  <a:pt x="18752" y="216743"/>
                </a:cubicBezTo>
                <a:cubicBezTo>
                  <a:pt x="39539" y="225425"/>
                  <a:pt x="66625" y="230188"/>
                  <a:pt x="95250" y="230188"/>
                </a:cubicBezTo>
                <a:cubicBezTo>
                  <a:pt x="123875" y="230188"/>
                  <a:pt x="150961" y="225375"/>
                  <a:pt x="171748" y="216743"/>
                </a:cubicBezTo>
                <a:cubicBezTo>
                  <a:pt x="178296" y="214015"/>
                  <a:pt x="184696" y="210691"/>
                  <a:pt x="190500" y="206673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7" name="Text 15"/>
          <p:cNvSpPr/>
          <p:nvPr/>
        </p:nvSpPr>
        <p:spPr>
          <a:xfrm>
            <a:off x="805392" y="3632200"/>
            <a:ext cx="5092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Tokenized Assets: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Each NSE company as a Hedera token.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88660" y="45550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79375" y="0"/>
                </a:moveTo>
                <a:cubicBezTo>
                  <a:pt x="88156" y="0"/>
                  <a:pt x="95250" y="7094"/>
                  <a:pt x="95250" y="15875"/>
                </a:cubicBezTo>
                <a:lnTo>
                  <a:pt x="95250" y="31750"/>
                </a:lnTo>
                <a:lnTo>
                  <a:pt x="158750" y="31750"/>
                </a:lnTo>
                <a:cubicBezTo>
                  <a:pt x="167531" y="31750"/>
                  <a:pt x="174625" y="38844"/>
                  <a:pt x="174625" y="47625"/>
                </a:cubicBezTo>
                <a:cubicBezTo>
                  <a:pt x="174625" y="56406"/>
                  <a:pt x="167531" y="63500"/>
                  <a:pt x="158750" y="63500"/>
                </a:cubicBezTo>
                <a:lnTo>
                  <a:pt x="153988" y="63500"/>
                </a:lnTo>
                <a:lnTo>
                  <a:pt x="149820" y="74960"/>
                </a:lnTo>
                <a:cubicBezTo>
                  <a:pt x="141684" y="97383"/>
                  <a:pt x="129431" y="117872"/>
                  <a:pt x="114002" y="135483"/>
                </a:cubicBezTo>
                <a:cubicBezTo>
                  <a:pt x="121047" y="139849"/>
                  <a:pt x="128389" y="143718"/>
                  <a:pt x="136029" y="147141"/>
                </a:cubicBezTo>
                <a:lnTo>
                  <a:pt x="161032" y="158254"/>
                </a:lnTo>
                <a:lnTo>
                  <a:pt x="191889" y="88801"/>
                </a:lnTo>
                <a:cubicBezTo>
                  <a:pt x="194419" y="83046"/>
                  <a:pt x="200124" y="79375"/>
                  <a:pt x="206375" y="79375"/>
                </a:cubicBezTo>
                <a:cubicBezTo>
                  <a:pt x="212626" y="79375"/>
                  <a:pt x="218331" y="83046"/>
                  <a:pt x="220861" y="88801"/>
                </a:cubicBezTo>
                <a:lnTo>
                  <a:pt x="284361" y="231676"/>
                </a:lnTo>
                <a:cubicBezTo>
                  <a:pt x="287933" y="239713"/>
                  <a:pt x="284311" y="249089"/>
                  <a:pt x="276324" y="252611"/>
                </a:cubicBezTo>
                <a:cubicBezTo>
                  <a:pt x="268337" y="256133"/>
                  <a:pt x="258911" y="252561"/>
                  <a:pt x="255389" y="244574"/>
                </a:cubicBezTo>
                <a:lnTo>
                  <a:pt x="245467" y="222250"/>
                </a:lnTo>
                <a:lnTo>
                  <a:pt x="167332" y="222250"/>
                </a:lnTo>
                <a:lnTo>
                  <a:pt x="157411" y="244574"/>
                </a:lnTo>
                <a:cubicBezTo>
                  <a:pt x="153839" y="252611"/>
                  <a:pt x="144462" y="256183"/>
                  <a:pt x="136475" y="252611"/>
                </a:cubicBezTo>
                <a:cubicBezTo>
                  <a:pt x="128488" y="249039"/>
                  <a:pt x="124867" y="239663"/>
                  <a:pt x="128439" y="231676"/>
                </a:cubicBezTo>
                <a:lnTo>
                  <a:pt x="148183" y="187275"/>
                </a:lnTo>
                <a:lnTo>
                  <a:pt x="123180" y="176163"/>
                </a:lnTo>
                <a:cubicBezTo>
                  <a:pt x="111770" y="171103"/>
                  <a:pt x="100856" y="165050"/>
                  <a:pt x="90537" y="158105"/>
                </a:cubicBezTo>
                <a:cubicBezTo>
                  <a:pt x="79970" y="166638"/>
                  <a:pt x="68411" y="174079"/>
                  <a:pt x="56059" y="180280"/>
                </a:cubicBezTo>
                <a:lnTo>
                  <a:pt x="38844" y="188813"/>
                </a:lnTo>
                <a:cubicBezTo>
                  <a:pt x="31006" y="192732"/>
                  <a:pt x="21481" y="189557"/>
                  <a:pt x="17562" y="181719"/>
                </a:cubicBezTo>
                <a:cubicBezTo>
                  <a:pt x="13643" y="173881"/>
                  <a:pt x="16818" y="164356"/>
                  <a:pt x="24656" y="160437"/>
                </a:cubicBezTo>
                <a:lnTo>
                  <a:pt x="41771" y="151854"/>
                </a:lnTo>
                <a:cubicBezTo>
                  <a:pt x="49857" y="147786"/>
                  <a:pt x="57547" y="143073"/>
                  <a:pt x="64790" y="137815"/>
                </a:cubicBezTo>
                <a:cubicBezTo>
                  <a:pt x="57944" y="131514"/>
                  <a:pt x="51495" y="124718"/>
                  <a:pt x="45492" y="117525"/>
                </a:cubicBezTo>
                <a:lnTo>
                  <a:pt x="40481" y="111472"/>
                </a:lnTo>
                <a:cubicBezTo>
                  <a:pt x="34875" y="104725"/>
                  <a:pt x="35768" y="94704"/>
                  <a:pt x="42515" y="89098"/>
                </a:cubicBezTo>
                <a:cubicBezTo>
                  <a:pt x="49262" y="83493"/>
                  <a:pt x="59283" y="84386"/>
                  <a:pt x="64889" y="91132"/>
                </a:cubicBezTo>
                <a:lnTo>
                  <a:pt x="69949" y="97185"/>
                </a:lnTo>
                <a:cubicBezTo>
                  <a:pt x="75654" y="104080"/>
                  <a:pt x="81905" y="110480"/>
                  <a:pt x="88503" y="116384"/>
                </a:cubicBezTo>
                <a:cubicBezTo>
                  <a:pt x="102146" y="101302"/>
                  <a:pt x="112911" y="83592"/>
                  <a:pt x="120005" y="64095"/>
                </a:cubicBezTo>
                <a:lnTo>
                  <a:pt x="120253" y="63500"/>
                </a:lnTo>
                <a:lnTo>
                  <a:pt x="15925" y="63500"/>
                </a:lnTo>
                <a:cubicBezTo>
                  <a:pt x="7094" y="63500"/>
                  <a:pt x="0" y="56406"/>
                  <a:pt x="0" y="47625"/>
                </a:cubicBezTo>
                <a:cubicBezTo>
                  <a:pt x="0" y="38844"/>
                  <a:pt x="7094" y="31750"/>
                  <a:pt x="15875" y="31750"/>
                </a:cubicBezTo>
                <a:lnTo>
                  <a:pt x="63500" y="31750"/>
                </a:lnTo>
                <a:lnTo>
                  <a:pt x="63500" y="15875"/>
                </a:lnTo>
                <a:cubicBezTo>
                  <a:pt x="63500" y="7094"/>
                  <a:pt x="70594" y="0"/>
                  <a:pt x="79375" y="0"/>
                </a:cubicBezTo>
                <a:close/>
                <a:moveTo>
                  <a:pt x="206375" y="134342"/>
                </a:moveTo>
                <a:lnTo>
                  <a:pt x="181421" y="190500"/>
                </a:lnTo>
                <a:lnTo>
                  <a:pt x="231329" y="190500"/>
                </a:lnTo>
                <a:lnTo>
                  <a:pt x="206375" y="13434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9" name="Text 17"/>
          <p:cNvSpPr/>
          <p:nvPr/>
        </p:nvSpPr>
        <p:spPr>
          <a:xfrm>
            <a:off x="761603" y="4394200"/>
            <a:ext cx="513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Natural Language Commands: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"price of safaricom", "buy 2 kcb".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0200" y="51646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208161"/>
                </a:moveTo>
                <a:lnTo>
                  <a:pt x="0" y="54322"/>
                </a:lnTo>
                <a:cubicBezTo>
                  <a:pt x="0" y="42813"/>
                  <a:pt x="11956" y="35173"/>
                  <a:pt x="22969" y="38447"/>
                </a:cubicBezTo>
                <a:cubicBezTo>
                  <a:pt x="66477" y="51445"/>
                  <a:pt x="97234" y="41176"/>
                  <a:pt x="128191" y="30857"/>
                </a:cubicBezTo>
                <a:cubicBezTo>
                  <a:pt x="160189" y="20191"/>
                  <a:pt x="192385" y="9475"/>
                  <a:pt x="238968" y="24358"/>
                </a:cubicBezTo>
                <a:cubicBezTo>
                  <a:pt x="248146" y="27285"/>
                  <a:pt x="254000" y="36165"/>
                  <a:pt x="254000" y="45839"/>
                </a:cubicBezTo>
                <a:lnTo>
                  <a:pt x="254000" y="199678"/>
                </a:lnTo>
                <a:cubicBezTo>
                  <a:pt x="254000" y="211187"/>
                  <a:pt x="242044" y="218827"/>
                  <a:pt x="231080" y="215553"/>
                </a:cubicBezTo>
                <a:cubicBezTo>
                  <a:pt x="187573" y="202555"/>
                  <a:pt x="156766" y="212824"/>
                  <a:pt x="125859" y="223143"/>
                </a:cubicBezTo>
                <a:cubicBezTo>
                  <a:pt x="93861" y="233809"/>
                  <a:pt x="61664" y="244525"/>
                  <a:pt x="15081" y="229642"/>
                </a:cubicBezTo>
                <a:cubicBezTo>
                  <a:pt x="5904" y="226715"/>
                  <a:pt x="50" y="217835"/>
                  <a:pt x="50" y="208161"/>
                </a:cubicBezTo>
                <a:close/>
                <a:moveTo>
                  <a:pt x="166688" y="127000"/>
                </a:moveTo>
                <a:cubicBezTo>
                  <a:pt x="166688" y="100707"/>
                  <a:pt x="148927" y="79375"/>
                  <a:pt x="127000" y="79375"/>
                </a:cubicBezTo>
                <a:cubicBezTo>
                  <a:pt x="105073" y="79375"/>
                  <a:pt x="87313" y="100707"/>
                  <a:pt x="87313" y="127000"/>
                </a:cubicBezTo>
                <a:cubicBezTo>
                  <a:pt x="87313" y="153293"/>
                  <a:pt x="105073" y="174625"/>
                  <a:pt x="127000" y="174625"/>
                </a:cubicBezTo>
                <a:cubicBezTo>
                  <a:pt x="148927" y="174625"/>
                  <a:pt x="166688" y="153293"/>
                  <a:pt x="166688" y="127000"/>
                </a:cubicBezTo>
                <a:close/>
                <a:moveTo>
                  <a:pt x="59531" y="205184"/>
                </a:moveTo>
                <a:cubicBezTo>
                  <a:pt x="61714" y="205184"/>
                  <a:pt x="63450" y="203299"/>
                  <a:pt x="63103" y="201166"/>
                </a:cubicBezTo>
                <a:cubicBezTo>
                  <a:pt x="60821" y="187375"/>
                  <a:pt x="49709" y="176609"/>
                  <a:pt x="35719" y="174873"/>
                </a:cubicBezTo>
                <a:cubicBezTo>
                  <a:pt x="33536" y="174625"/>
                  <a:pt x="31750" y="176411"/>
                  <a:pt x="31750" y="178594"/>
                </a:cubicBezTo>
                <a:lnTo>
                  <a:pt x="31750" y="198388"/>
                </a:lnTo>
                <a:cubicBezTo>
                  <a:pt x="31750" y="200174"/>
                  <a:pt x="32941" y="201761"/>
                  <a:pt x="34727" y="202208"/>
                </a:cubicBezTo>
                <a:cubicBezTo>
                  <a:pt x="43607" y="204291"/>
                  <a:pt x="51743" y="205234"/>
                  <a:pt x="59531" y="205234"/>
                </a:cubicBezTo>
                <a:close/>
                <a:moveTo>
                  <a:pt x="217537" y="179834"/>
                </a:moveTo>
                <a:cubicBezTo>
                  <a:pt x="220018" y="180231"/>
                  <a:pt x="222250" y="178346"/>
                  <a:pt x="222250" y="175865"/>
                </a:cubicBezTo>
                <a:lnTo>
                  <a:pt x="222250" y="154732"/>
                </a:lnTo>
                <a:cubicBezTo>
                  <a:pt x="222250" y="152549"/>
                  <a:pt x="220464" y="150713"/>
                  <a:pt x="218281" y="151011"/>
                </a:cubicBezTo>
                <a:cubicBezTo>
                  <a:pt x="205780" y="152549"/>
                  <a:pt x="195511" y="161379"/>
                  <a:pt x="191889" y="173137"/>
                </a:cubicBezTo>
                <a:cubicBezTo>
                  <a:pt x="191195" y="175468"/>
                  <a:pt x="193030" y="177651"/>
                  <a:pt x="195461" y="177701"/>
                </a:cubicBezTo>
                <a:cubicBezTo>
                  <a:pt x="202505" y="177899"/>
                  <a:pt x="209848" y="178544"/>
                  <a:pt x="217488" y="179834"/>
                </a:cubicBezTo>
                <a:close/>
                <a:moveTo>
                  <a:pt x="222250" y="75406"/>
                </a:moveTo>
                <a:lnTo>
                  <a:pt x="222250" y="55612"/>
                </a:lnTo>
                <a:cubicBezTo>
                  <a:pt x="222250" y="53826"/>
                  <a:pt x="221010" y="52239"/>
                  <a:pt x="219273" y="51792"/>
                </a:cubicBezTo>
                <a:cubicBezTo>
                  <a:pt x="210393" y="49709"/>
                  <a:pt x="202257" y="48766"/>
                  <a:pt x="194469" y="48766"/>
                </a:cubicBezTo>
                <a:cubicBezTo>
                  <a:pt x="192286" y="48766"/>
                  <a:pt x="190550" y="50651"/>
                  <a:pt x="190897" y="52784"/>
                </a:cubicBezTo>
                <a:cubicBezTo>
                  <a:pt x="193179" y="66576"/>
                  <a:pt x="204291" y="77341"/>
                  <a:pt x="218281" y="79077"/>
                </a:cubicBezTo>
                <a:cubicBezTo>
                  <a:pt x="220464" y="79325"/>
                  <a:pt x="222250" y="77539"/>
                  <a:pt x="222250" y="75357"/>
                </a:cubicBezTo>
                <a:close/>
                <a:moveTo>
                  <a:pt x="62111" y="80814"/>
                </a:moveTo>
                <a:cubicBezTo>
                  <a:pt x="62805" y="78482"/>
                  <a:pt x="60970" y="76299"/>
                  <a:pt x="58539" y="76250"/>
                </a:cubicBezTo>
                <a:cubicBezTo>
                  <a:pt x="51495" y="76051"/>
                  <a:pt x="44152" y="75406"/>
                  <a:pt x="36513" y="74116"/>
                </a:cubicBezTo>
                <a:cubicBezTo>
                  <a:pt x="34032" y="73720"/>
                  <a:pt x="31800" y="75605"/>
                  <a:pt x="31800" y="78085"/>
                </a:cubicBezTo>
                <a:lnTo>
                  <a:pt x="31750" y="99219"/>
                </a:lnTo>
                <a:cubicBezTo>
                  <a:pt x="31750" y="101402"/>
                  <a:pt x="33536" y="103237"/>
                  <a:pt x="35719" y="102939"/>
                </a:cubicBezTo>
                <a:cubicBezTo>
                  <a:pt x="48220" y="101402"/>
                  <a:pt x="58489" y="92571"/>
                  <a:pt x="62111" y="80814"/>
                </a:cubicBez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1" name="Text 19"/>
          <p:cNvSpPr/>
          <p:nvPr/>
        </p:nvSpPr>
        <p:spPr>
          <a:xfrm>
            <a:off x="812800" y="515620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SMS Payments: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M-PESA simulation for accessibility.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14325" y="56218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66105" y="-13047"/>
                </a:moveTo>
                <a:cubicBezTo>
                  <a:pt x="270966" y="-14784"/>
                  <a:pt x="276324" y="-13543"/>
                  <a:pt x="279995" y="-9922"/>
                </a:cubicBezTo>
                <a:cubicBezTo>
                  <a:pt x="283666" y="-6300"/>
                  <a:pt x="284857" y="-893"/>
                  <a:pt x="283121" y="3969"/>
                </a:cubicBezTo>
                <a:lnTo>
                  <a:pt x="194816" y="250478"/>
                </a:lnTo>
                <a:cubicBezTo>
                  <a:pt x="192336" y="257373"/>
                  <a:pt x="185837" y="261937"/>
                  <a:pt x="178544" y="261937"/>
                </a:cubicBezTo>
                <a:cubicBezTo>
                  <a:pt x="171500" y="261937"/>
                  <a:pt x="165150" y="257671"/>
                  <a:pt x="162520" y="251172"/>
                </a:cubicBezTo>
                <a:lnTo>
                  <a:pt x="130671" y="172789"/>
                </a:lnTo>
                <a:cubicBezTo>
                  <a:pt x="128439" y="167332"/>
                  <a:pt x="129431" y="161082"/>
                  <a:pt x="133251" y="156617"/>
                </a:cubicBezTo>
                <a:lnTo>
                  <a:pt x="180132" y="100856"/>
                </a:lnTo>
                <a:cubicBezTo>
                  <a:pt x="182662" y="97830"/>
                  <a:pt x="182463" y="93414"/>
                  <a:pt x="179685" y="90636"/>
                </a:cubicBezTo>
                <a:cubicBezTo>
                  <a:pt x="176907" y="87858"/>
                  <a:pt x="172442" y="87660"/>
                  <a:pt x="169466" y="90190"/>
                </a:cubicBezTo>
                <a:lnTo>
                  <a:pt x="113705" y="136971"/>
                </a:lnTo>
                <a:cubicBezTo>
                  <a:pt x="109190" y="140742"/>
                  <a:pt x="102989" y="141734"/>
                  <a:pt x="97532" y="139551"/>
                </a:cubicBezTo>
                <a:lnTo>
                  <a:pt x="18901" y="107553"/>
                </a:lnTo>
                <a:cubicBezTo>
                  <a:pt x="12402" y="104924"/>
                  <a:pt x="8136" y="98574"/>
                  <a:pt x="8136" y="91529"/>
                </a:cubicBezTo>
                <a:cubicBezTo>
                  <a:pt x="8136" y="84237"/>
                  <a:pt x="12700" y="77738"/>
                  <a:pt x="19596" y="75257"/>
                </a:cubicBezTo>
                <a:lnTo>
                  <a:pt x="266105" y="-13047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3" name="Text 21"/>
          <p:cNvSpPr/>
          <p:nvPr/>
        </p:nvSpPr>
        <p:spPr>
          <a:xfrm>
            <a:off x="812800" y="5613400"/>
            <a:ext cx="463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Token Delivery: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Instant transfer to your ID.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99200" y="1016000"/>
            <a:ext cx="5638800" cy="4826000"/>
          </a:xfrm>
          <a:custGeom>
            <a:avLst/>
            <a:gdLst/>
            <a:ahLst/>
            <a:cxnLst/>
            <a:rect l="l" t="t" r="r" b="b"/>
            <a:pathLst>
              <a:path w="5638800" h="4826000">
                <a:moveTo>
                  <a:pt x="101587" y="0"/>
                </a:moveTo>
                <a:lnTo>
                  <a:pt x="5537213" y="0"/>
                </a:lnTo>
                <a:cubicBezTo>
                  <a:pt x="5593318" y="0"/>
                  <a:pt x="5638800" y="45482"/>
                  <a:pt x="5638800" y="101587"/>
                </a:cubicBezTo>
                <a:lnTo>
                  <a:pt x="5638800" y="4724413"/>
                </a:lnTo>
                <a:cubicBezTo>
                  <a:pt x="5638800" y="4780518"/>
                  <a:pt x="5593318" y="4826000"/>
                  <a:pt x="5537213" y="4826000"/>
                </a:cubicBezTo>
                <a:lnTo>
                  <a:pt x="101587" y="4826000"/>
                </a:lnTo>
                <a:cubicBezTo>
                  <a:pt x="45482" y="4826000"/>
                  <a:pt x="0" y="4780518"/>
                  <a:pt x="0" y="47244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pic>
        <p:nvPicPr>
          <p:cNvPr id="25" name="Image 0" descr="https://kimi-img.moonshot.cn/pub/slides/25-10-30-15:36:36-d41hb1051tq9dbcd14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0" y="1016000"/>
            <a:ext cx="5638800" cy="4859868"/>
          </a:xfrm>
          <a:prstGeom prst="roundRect">
            <a:avLst>
              <a:gd name="adj" fmla="val 172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6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&amp; Vision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FFFFFF"/>
      </a:accent1>
      <a:accent2>
        <a:srgbClr val="C8C9C8"/>
      </a:accent2>
      <a:accent3>
        <a:srgbClr val="535560"/>
      </a:accent3>
      <a:accent4>
        <a:srgbClr val="FFCE06"/>
      </a:accent4>
      <a:accent5>
        <a:srgbClr val="65A7E4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Text-A-HBAR</dc:title>
  <dc:subject>Text-A-HBAR</dc:subject>
  <dc:creator>Kimi</dc:creator>
  <cp:lastModifiedBy>Kimi</cp:lastModifiedBy>
  <cp:revision>1</cp:revision>
  <dcterms:created xsi:type="dcterms:W3CDTF">2025-10-30T07:49:20Z</dcterms:created>
  <dcterms:modified xsi:type="dcterms:W3CDTF">2025-10-30T07:49:20Z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{"Label":"Text-A-HBAR","ContentProducer":"001191110108MACG2KBH8F10000","ProduceID":"d41942kupvno0v13oq7g","ReservedCode1":"","ContentPropagator":"001191110108MACG2KBH8F20000","PropagateID":"d41942kupvno0v13oq7g","ReservedCode2":""}</vt:lpwstr>
  </property>
</Properties>
</file>